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1" r:id="rId5"/>
    <p:sldId id="257" r:id="rId6"/>
    <p:sldId id="2191" r:id="rId7"/>
    <p:sldId id="2190" r:id="rId8"/>
    <p:sldId id="2258" r:id="rId9"/>
    <p:sldId id="543" r:id="rId10"/>
    <p:sldId id="2198" r:id="rId11"/>
    <p:sldId id="2219" r:id="rId12"/>
    <p:sldId id="302" r:id="rId13"/>
    <p:sldId id="2225" r:id="rId14"/>
    <p:sldId id="2226" r:id="rId15"/>
    <p:sldId id="2237" r:id="rId16"/>
    <p:sldId id="2230" r:id="rId17"/>
    <p:sldId id="2263" r:id="rId18"/>
    <p:sldId id="2233" r:id="rId19"/>
    <p:sldId id="2250" r:id="rId20"/>
    <p:sldId id="2251" r:id="rId21"/>
    <p:sldId id="2220" r:id="rId22"/>
    <p:sldId id="2222" r:id="rId23"/>
    <p:sldId id="2223" r:id="rId24"/>
    <p:sldId id="2196" r:id="rId25"/>
    <p:sldId id="2197" r:id="rId26"/>
    <p:sldId id="269" r:id="rId27"/>
    <p:sldId id="310" r:id="rId28"/>
    <p:sldId id="2215" r:id="rId29"/>
    <p:sldId id="271" r:id="rId30"/>
    <p:sldId id="2256" r:id="rId31"/>
    <p:sldId id="2236" r:id="rId32"/>
    <p:sldId id="2252" r:id="rId33"/>
    <p:sldId id="2253" r:id="rId34"/>
    <p:sldId id="262" r:id="rId35"/>
  </p:sldIdLst>
  <p:sldSz cx="24382413" cy="13716000"/>
  <p:notesSz cx="7104063" cy="10234613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te Bøe Tjøm" initials="MBT" lastIdx="12" clrIdx="0">
    <p:extLst>
      <p:ext uri="{19B8F6BF-5375-455C-9EA6-DF929625EA0E}">
        <p15:presenceInfo xmlns:p15="http://schemas.microsoft.com/office/powerpoint/2012/main" userId="S::metjom@shdir.no::571ac951-99e0-4ef5-a1c1-53195008ac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1FF"/>
    <a:srgbClr val="C9E7A7"/>
    <a:srgbClr val="B8E08C"/>
    <a:srgbClr val="C1DAAA"/>
    <a:srgbClr val="F9C5A5"/>
    <a:srgbClr val="F1EDBB"/>
    <a:srgbClr val="EDF06C"/>
    <a:srgbClr val="61DAF7"/>
    <a:srgbClr val="13CED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70649" autoAdjust="0"/>
  </p:normalViewPr>
  <p:slideViewPr>
    <p:cSldViewPr snapToGrid="0">
      <p:cViewPr varScale="1">
        <p:scale>
          <a:sx n="41" d="100"/>
          <a:sy n="41" d="100"/>
        </p:scale>
        <p:origin x="2010" y="48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42B253DE-7D71-4444-B83E-23771FDD0C33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527" tIns="47764" rIns="95527" bIns="4776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371F1791-49DA-4A11-A71B-4DEDB48C9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5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0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274">
              <a:defRPr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2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defTabSz="955274">
              <a:buFontTx/>
              <a:buNone/>
              <a:defRPr/>
            </a:pPr>
            <a:endParaRPr lang="en-US" dirty="0"/>
          </a:p>
          <a:p>
            <a:pPr marL="179114" indent="-179114" defTabSz="955274">
              <a:buFontTx/>
              <a:buChar char="-"/>
              <a:defRPr/>
            </a:pP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9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dirty="0"/>
            </a:br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4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18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274">
              <a:defRPr/>
            </a:pPr>
            <a:endParaRPr lang="nb-NO" sz="1200" strike="sngStrike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28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45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46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2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88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1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89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10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3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274">
              <a:defRPr/>
            </a:pP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01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33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1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21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16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0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910452">
              <a:defRPr/>
            </a:pPr>
            <a:fld id="{B7691EBB-80F8-43BC-BCC6-078EA46124D0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1910452">
                <a:defRPr/>
              </a:pPr>
              <a:t>3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792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274"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910452">
              <a:defRPr/>
            </a:pPr>
            <a:fld id="{B7691EBB-80F8-43BC-BCC6-078EA46124D0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1910452">
                <a:defRPr/>
              </a:pPr>
              <a:t>4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710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4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274">
              <a:defRPr/>
            </a:pPr>
            <a:endParaRPr lang="nb-NO" sz="1300" dirty="0"/>
          </a:p>
          <a:p>
            <a:pPr defTabSz="955274">
              <a:defRPr/>
            </a:pPr>
            <a:endParaRPr lang="nb-NO" sz="1300" dirty="0"/>
          </a:p>
          <a:p>
            <a:pPr defTabSz="955274">
              <a:defRPr/>
            </a:pPr>
            <a:endParaRPr lang="nb-NO" sz="1300" dirty="0"/>
          </a:p>
          <a:p>
            <a:pPr defTabSz="955274">
              <a:defRPr/>
            </a:pPr>
            <a:br>
              <a:rPr lang="nb-NO" sz="1300" dirty="0"/>
            </a:br>
            <a:br>
              <a:rPr lang="sv-SE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4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defTabSz="955274"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25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4CD5D-9059-485C-A6F4-8F7794D72CE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88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5106372"/>
            <a:ext cx="17138142" cy="828676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6649441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0"/>
            <a:ext cx="3154287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3168000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0" y="1440000"/>
            <a:ext cx="3168000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27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5B9EA-A827-47DF-8632-B4682F04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FC646F-3AD6-4D2A-BAD2-C57A667F2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F50595-EAB6-4A67-853B-A8917CF80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1B37A1-3447-42C1-9495-ADBB2172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FE5-2DE2-410A-8CFB-DA125B8923CC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DCC5E8-4638-4128-ADDC-C5AA6611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0116C7-CA05-4ABC-B3BC-A27EF401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A15-0B50-4A64-922D-271334FAA8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37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C16499-C4FD-4C99-BF4C-24273799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80D9D33-BD01-4965-8079-1D92379C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897554-C058-4070-980E-482C4914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FE5-2DE2-410A-8CFB-DA125B8923CC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8CA244-F2EC-435C-AF13-F7400C6B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F72F92-61E6-4488-98AD-35B8C3F2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A15-0B50-4A64-922D-271334FAA8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91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82" y="5106372"/>
            <a:ext cx="17138142" cy="828676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23" y="6649441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0"/>
            <a:ext cx="3154287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0" y="1440000"/>
            <a:ext cx="3168000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3168000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79" y="3816000"/>
            <a:ext cx="21566696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559920"/>
            <a:ext cx="21599555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9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7" y="3636000"/>
            <a:ext cx="10549318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57" y="3636000"/>
            <a:ext cx="10549318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0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87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499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106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7"/>
            <a:ext cx="24382413" cy="847906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667000"/>
            <a:ext cx="21599555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60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24385848" cy="12832004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7" y="3633598"/>
            <a:ext cx="10549318" cy="1080135"/>
          </a:xfrm>
        </p:spPr>
        <p:txBody>
          <a:bodyPr anchor="t">
            <a:normAutofit/>
          </a:bodyPr>
          <a:lstStyle>
            <a:lvl1pPr marL="0" indent="0">
              <a:buNone/>
              <a:defRPr sz="44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57" y="3633598"/>
            <a:ext cx="10549318" cy="1080135"/>
          </a:xfrm>
        </p:spPr>
        <p:txBody>
          <a:bodyPr anchor="t">
            <a:normAutofit/>
          </a:bodyPr>
          <a:lstStyle>
            <a:lvl1pPr marL="0" indent="0">
              <a:buNone/>
              <a:defRPr sz="44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7" y="4713732"/>
            <a:ext cx="10549318" cy="75802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57" y="4713732"/>
            <a:ext cx="10549318" cy="758026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79" y="703095"/>
            <a:ext cx="21566696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79" y="3636477"/>
            <a:ext cx="21566696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0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3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0" y="13069633"/>
            <a:ext cx="1436097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" y="13094836"/>
            <a:ext cx="4054052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0" r:id="rId4"/>
    <p:sldLayoutId id="2147483652" r:id="rId5"/>
    <p:sldLayoutId id="2147483657" r:id="rId6"/>
    <p:sldLayoutId id="2147483659" r:id="rId7"/>
    <p:sldLayoutId id="2147483658" r:id="rId8"/>
    <p:sldLayoutId id="2147483653" r:id="rId9"/>
    <p:sldLayoutId id="2147483654" r:id="rId10"/>
    <p:sldLayoutId id="2147483655" r:id="rId11"/>
    <p:sldLayoutId id="2147483662" r:id="rId12"/>
    <p:sldLayoutId id="2147483663" r:id="rId13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400" kern="1200">
          <a:solidFill>
            <a:srgbClr val="000000"/>
          </a:solidFill>
          <a:latin typeface="+mn-lt"/>
          <a:ea typeface="+mn-ea"/>
          <a:cs typeface="+mn-cs"/>
        </a:defRPr>
      </a:lvl1pPr>
      <a:lvl2pPr marL="972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404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600" kern="1200">
          <a:solidFill>
            <a:srgbClr val="000000"/>
          </a:solidFill>
          <a:latin typeface="+mn-lt"/>
          <a:ea typeface="+mn-ea"/>
          <a:cs typeface="+mn-cs"/>
        </a:defRPr>
      </a:lvl3pPr>
      <a:lvl4pPr marL="1836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8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ser.ihtsdotools.org/?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hyperlink" Target="https://dailybuild.ihtsdotools.org/?perspective=full&amp;conceptId1=404684003&amp;edition=MAIN/SNOMEDCT-NO&amp;release=&amp;languages=no,en" TargetMode="External"/><Relationship Id="rId4" Type="http://schemas.openxmlformats.org/officeDocument/2006/relationships/hyperlink" Target="https://browser.ihtsdotools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ihtsdotools.org/course/view.php?id=5&amp;section=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helse.no/publikasjoner/felles-sprak-i-helse-og-omsorgssektoren-malbilde-versjon-1.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44118" y="4794602"/>
            <a:ext cx="17138142" cy="1591648"/>
          </a:xfrm>
        </p:spPr>
        <p:txBody>
          <a:bodyPr/>
          <a:lstStyle/>
          <a:p>
            <a:r>
              <a:rPr lang="nb-NO" dirty="0">
                <a:solidFill>
                  <a:srgbClr val="FFFFFF"/>
                </a:solidFill>
              </a:rPr>
              <a:t>Begrepsbasert oversettelse av SNOMED CT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D78418C7-535E-4E81-A31A-E520AFBED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118" y="8196442"/>
            <a:ext cx="11215688" cy="33115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Snomed</a:t>
            </a:r>
            <a:r>
              <a:rPr lang="en-US" b="1" dirty="0">
                <a:solidFill>
                  <a:schemeClr val="accent1"/>
                </a:solidFill>
              </a:rPr>
              <a:t> CT-</a:t>
            </a:r>
            <a:r>
              <a:rPr lang="en-US" b="1" dirty="0" err="1">
                <a:solidFill>
                  <a:schemeClr val="accent1"/>
                </a:solidFill>
              </a:rPr>
              <a:t>teori</a:t>
            </a:r>
            <a:endParaRPr lang="nb-NO" sz="4000" b="1" dirty="0">
              <a:solidFill>
                <a:schemeClr val="accent1"/>
              </a:solidFill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AA7D10D-B1A1-45E1-B3A5-C88D8482112B}"/>
              </a:ext>
            </a:extLst>
          </p:cNvPr>
          <p:cNvSpPr txBox="1">
            <a:spLocks/>
          </p:cNvSpPr>
          <p:nvPr/>
        </p:nvSpPr>
        <p:spPr>
          <a:xfrm>
            <a:off x="2566013" y="5855059"/>
            <a:ext cx="17138142" cy="15916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400" dirty="0">
                <a:solidFill>
                  <a:srgbClr val="FFFFFF"/>
                </a:solidFill>
              </a:rPr>
              <a:t>Trine Angelskår, 28. april 2021</a:t>
            </a:r>
          </a:p>
        </p:txBody>
      </p:sp>
    </p:spTree>
    <p:extLst>
      <p:ext uri="{BB962C8B-B14F-4D97-AF65-F5344CB8AC3E}">
        <p14:creationId xmlns:p14="http://schemas.microsoft.com/office/powerpoint/2010/main" val="109635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8D394B-CB3B-40DC-A4BF-E49F24184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12038817" cy="137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>
              <a:buNone/>
            </a:pPr>
            <a:r>
              <a:rPr lang="nb-NO" sz="6000" dirty="0"/>
              <a:t>	Snomed CT-begrep </a:t>
            </a:r>
            <a:br>
              <a:rPr lang="nb-NO" sz="6000" dirty="0"/>
            </a:br>
            <a:endParaRPr lang="nb-NO" sz="6000" dirty="0"/>
          </a:p>
          <a:p>
            <a:pPr marL="0" indent="0">
              <a:buNone/>
            </a:pPr>
            <a:r>
              <a:rPr lang="nb-NO" sz="6000" dirty="0"/>
              <a:t> </a:t>
            </a:r>
          </a:p>
          <a:p>
            <a:pPr marL="0" indent="0">
              <a:buNone/>
            </a:pPr>
            <a:r>
              <a:rPr lang="nb-NO" sz="6000" dirty="0"/>
              <a:t>	</a:t>
            </a:r>
          </a:p>
          <a:p>
            <a:pPr marL="0" indent="0">
              <a:buNone/>
            </a:pPr>
            <a:r>
              <a:rPr lang="nb-NO" sz="6000" dirty="0"/>
              <a:t>	</a:t>
            </a:r>
            <a:r>
              <a:rPr lang="nb-NO" dirty="0"/>
              <a:t>En klinisk idé eller forestilling 	med en 	unik numerisk ID</a:t>
            </a:r>
          </a:p>
          <a:p>
            <a:pPr marL="0" indent="0" algn="ctr">
              <a:buNone/>
            </a:pPr>
            <a:endParaRPr lang="nb-NO" sz="6000" dirty="0"/>
          </a:p>
          <a:p>
            <a:pPr marL="0" indent="0" algn="ctr">
              <a:buNone/>
            </a:pPr>
            <a:endParaRPr lang="nb-NO" sz="6000" dirty="0"/>
          </a:p>
          <a:p>
            <a:pPr marL="0" indent="0" algn="ctr">
              <a:buNone/>
            </a:pPr>
            <a:endParaRPr lang="nb-NO" sz="6000" dirty="0"/>
          </a:p>
          <a:p>
            <a:pPr marL="0" indent="0" algn="ctr">
              <a:buNone/>
            </a:pPr>
            <a:endParaRPr lang="nb-NO" sz="60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DB27040-E0D4-4AD2-9A01-8CBD3C83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317DDEB-6ECA-4B44-B707-A15C3A465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033241" y="1886468"/>
            <a:ext cx="8322905" cy="105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8D394B-CB3B-40DC-A4BF-E49F24184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12191206" cy="137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1728000" lvl="4" indent="0">
              <a:buNone/>
            </a:pPr>
            <a:r>
              <a:rPr lang="nb-NO" sz="5400" dirty="0">
                <a:latin typeface="+mj-lt"/>
                <a:cs typeface="Arial" panose="020B0604020202020204" pitchFamily="34" charset="0"/>
              </a:rPr>
              <a:t>Snomed CT-beskrivelser</a:t>
            </a:r>
          </a:p>
          <a:p>
            <a:pPr marL="1728000" lvl="4" indent="0">
              <a:buNone/>
            </a:pPr>
            <a:endParaRPr lang="nb-NO" sz="3600" dirty="0"/>
          </a:p>
          <a:p>
            <a:pPr marL="1728000" lvl="4" indent="0">
              <a:buNone/>
            </a:pPr>
            <a:r>
              <a:rPr lang="nb-NO" sz="3600" dirty="0"/>
              <a:t>En term som er lesbar for mennesker og som er lenket til den unike numeriske begreps-ID-en</a:t>
            </a:r>
            <a:endParaRPr lang="en-US" sz="3600" dirty="0"/>
          </a:p>
          <a:p>
            <a:pPr marL="1728000" lvl="4" indent="0">
              <a:buNone/>
            </a:pPr>
            <a:endParaRPr lang="nb-NO" sz="4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6000" dirty="0"/>
              <a:t> </a:t>
            </a:r>
          </a:p>
          <a:p>
            <a:pPr marL="0" indent="0">
              <a:buNone/>
            </a:pPr>
            <a:r>
              <a:rPr lang="nb-NO" sz="6000" dirty="0"/>
              <a:t>	</a:t>
            </a:r>
          </a:p>
          <a:p>
            <a:pPr marL="0" indent="0">
              <a:buNone/>
            </a:pPr>
            <a:r>
              <a:rPr lang="nb-NO" sz="6000" dirty="0"/>
              <a:t>	</a:t>
            </a:r>
          </a:p>
          <a:p>
            <a:pPr marL="0" indent="0" algn="ctr">
              <a:buNone/>
            </a:pPr>
            <a:endParaRPr lang="nb-NO" sz="6000" dirty="0"/>
          </a:p>
          <a:p>
            <a:pPr marL="0" indent="0" algn="ctr">
              <a:buNone/>
            </a:pPr>
            <a:endParaRPr lang="nb-NO" sz="6000" dirty="0"/>
          </a:p>
          <a:p>
            <a:pPr marL="0" indent="0" algn="ctr">
              <a:buNone/>
            </a:pPr>
            <a:endParaRPr lang="nb-NO" sz="60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DB27040-E0D4-4AD2-9A01-8CBD3C83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317DDEB-6ECA-4B44-B707-A15C3A465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033241" y="1886468"/>
            <a:ext cx="8322905" cy="10535323"/>
          </a:xfrm>
          <a:prstGeom prst="rect">
            <a:avLst/>
          </a:prstGeom>
        </p:spPr>
      </p:pic>
      <p:pic>
        <p:nvPicPr>
          <p:cNvPr id="7" name="Picture 62">
            <a:extLst>
              <a:ext uri="{FF2B5EF4-FFF2-40B4-BE49-F238E27FC236}">
                <a16:creationId xmlns:a16="http://schemas.microsoft.com/office/drawing/2014/main" id="{623BD2BA-C8B1-4981-968E-EA29B51C3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96" y="7229475"/>
            <a:ext cx="8097008" cy="1675986"/>
          </a:xfrm>
          <a:prstGeom prst="rect">
            <a:avLst/>
          </a:prstGeom>
        </p:spPr>
      </p:pic>
      <p:sp>
        <p:nvSpPr>
          <p:cNvPr id="8" name="Rounded Rectangular Callout 40">
            <a:extLst>
              <a:ext uri="{FF2B5EF4-FFF2-40B4-BE49-F238E27FC236}">
                <a16:creationId xmlns:a16="http://schemas.microsoft.com/office/drawing/2014/main" id="{B55C600A-7725-48BC-9D8B-224F7EC4C5BC}"/>
              </a:ext>
            </a:extLst>
          </p:cNvPr>
          <p:cNvSpPr/>
          <p:nvPr/>
        </p:nvSpPr>
        <p:spPr>
          <a:xfrm>
            <a:off x="2127326" y="4114801"/>
            <a:ext cx="7024153" cy="8044248"/>
          </a:xfrm>
          <a:prstGeom prst="wedgeRoundRectCallout">
            <a:avLst>
              <a:gd name="adj1" fmla="val 121189"/>
              <a:gd name="adj2" fmla="val 123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85725">
            <a:solidFill>
              <a:schemeClr val="bg1">
                <a:lumMod val="75000"/>
              </a:schemeClr>
            </a:solidFill>
          </a:ln>
          <a:effectLst>
            <a:glow rad="63500">
              <a:schemeClr val="tx1">
                <a:lumMod val="85000"/>
                <a:lumOff val="15000"/>
                <a:alpha val="28000"/>
              </a:schemeClr>
            </a:glow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A6FA580A-D04B-47A0-B9CD-6FCA685BAD7F}"/>
              </a:ext>
            </a:extLst>
          </p:cNvPr>
          <p:cNvSpPr/>
          <p:nvPr/>
        </p:nvSpPr>
        <p:spPr>
          <a:xfrm>
            <a:off x="2857693" y="4493846"/>
            <a:ext cx="6011183" cy="10557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Myocardial infarction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(disorder)</a:t>
            </a:r>
          </a:p>
        </p:txBody>
      </p:sp>
      <p:sp>
        <p:nvSpPr>
          <p:cNvPr id="9" name="Rounded Rectangle 56">
            <a:extLst>
              <a:ext uri="{FF2B5EF4-FFF2-40B4-BE49-F238E27FC236}">
                <a16:creationId xmlns:a16="http://schemas.microsoft.com/office/drawing/2014/main" id="{5D26CEF3-372B-4F4C-954E-0B8DC7BF09EF}"/>
              </a:ext>
            </a:extLst>
          </p:cNvPr>
          <p:cNvSpPr/>
          <p:nvPr/>
        </p:nvSpPr>
        <p:spPr>
          <a:xfrm>
            <a:off x="2210571" y="4462827"/>
            <a:ext cx="1275624" cy="11107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6000" rIns="0" rtlCol="0" anchor="ctr"/>
          <a:lstStyle/>
          <a:p>
            <a:pPr algn="ctr">
              <a:lnSpc>
                <a:spcPts val="1500"/>
              </a:lnSpc>
            </a:pPr>
            <a:r>
              <a:rPr lang="en-AU" b="1" dirty="0">
                <a:solidFill>
                  <a:srgbClr val="FFFFFF"/>
                </a:solidFill>
                <a:latin typeface="Arial"/>
              </a:rPr>
              <a:t>FSN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2DA893A1-5B4D-41EF-A499-D80DD1183D14}"/>
              </a:ext>
            </a:extLst>
          </p:cNvPr>
          <p:cNvSpPr/>
          <p:nvPr/>
        </p:nvSpPr>
        <p:spPr>
          <a:xfrm>
            <a:off x="2848562" y="5729952"/>
            <a:ext cx="6060153" cy="106885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Myocardial infarction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A337123F-A292-40D1-BA27-50B6E41717D8}"/>
              </a:ext>
            </a:extLst>
          </p:cNvPr>
          <p:cNvSpPr/>
          <p:nvPr/>
        </p:nvSpPr>
        <p:spPr>
          <a:xfrm>
            <a:off x="2992226" y="6960874"/>
            <a:ext cx="5951541" cy="10569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Cardiac infarction</a:t>
            </a:r>
          </a:p>
        </p:txBody>
      </p:sp>
      <p:sp>
        <p:nvSpPr>
          <p:cNvPr id="15" name="Rounded Rectangle 56">
            <a:extLst>
              <a:ext uri="{FF2B5EF4-FFF2-40B4-BE49-F238E27FC236}">
                <a16:creationId xmlns:a16="http://schemas.microsoft.com/office/drawing/2014/main" id="{D49D151B-8F9F-4CC8-9DCC-5D3AC0199A55}"/>
              </a:ext>
            </a:extLst>
          </p:cNvPr>
          <p:cNvSpPr/>
          <p:nvPr/>
        </p:nvSpPr>
        <p:spPr>
          <a:xfrm>
            <a:off x="2243852" y="5711969"/>
            <a:ext cx="1275624" cy="11107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6000" rIns="0" rtlCol="0" anchor="ctr"/>
          <a:lstStyle/>
          <a:p>
            <a:pPr algn="ctr">
              <a:lnSpc>
                <a:spcPts val="1500"/>
              </a:lnSpc>
            </a:pPr>
            <a:r>
              <a:rPr lang="en-AU" b="1" dirty="0">
                <a:solidFill>
                  <a:srgbClr val="FFFFFF"/>
                </a:solidFill>
                <a:latin typeface="Arial"/>
              </a:rPr>
              <a:t>SYN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56">
            <a:extLst>
              <a:ext uri="{FF2B5EF4-FFF2-40B4-BE49-F238E27FC236}">
                <a16:creationId xmlns:a16="http://schemas.microsoft.com/office/drawing/2014/main" id="{0F6B540E-D0A2-413E-A9DA-631BD73C8CA4}"/>
              </a:ext>
            </a:extLst>
          </p:cNvPr>
          <p:cNvSpPr/>
          <p:nvPr/>
        </p:nvSpPr>
        <p:spPr>
          <a:xfrm>
            <a:off x="2243853" y="6936974"/>
            <a:ext cx="1275624" cy="11107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6000" rIns="0" rtlCol="0" anchor="ctr"/>
          <a:lstStyle/>
          <a:p>
            <a:pPr algn="ctr">
              <a:lnSpc>
                <a:spcPts val="1500"/>
              </a:lnSpc>
            </a:pPr>
            <a:r>
              <a:rPr lang="en-AU" b="1" dirty="0">
                <a:solidFill>
                  <a:srgbClr val="FFFFFF"/>
                </a:solidFill>
                <a:latin typeface="Arial"/>
              </a:rPr>
              <a:t>SYN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17F7A436-7468-433C-88CC-3D0476268F27}"/>
              </a:ext>
            </a:extLst>
          </p:cNvPr>
          <p:cNvSpPr/>
          <p:nvPr/>
        </p:nvSpPr>
        <p:spPr>
          <a:xfrm>
            <a:off x="2848562" y="10740940"/>
            <a:ext cx="6361905" cy="103684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hjerteinfarkt</a:t>
            </a:r>
          </a:p>
        </p:txBody>
      </p:sp>
      <p:sp>
        <p:nvSpPr>
          <p:cNvPr id="21" name="Rounded Rectangle 56">
            <a:extLst>
              <a:ext uri="{FF2B5EF4-FFF2-40B4-BE49-F238E27FC236}">
                <a16:creationId xmlns:a16="http://schemas.microsoft.com/office/drawing/2014/main" id="{489C17E3-95E7-4CD6-8A63-465FEA712341}"/>
              </a:ext>
            </a:extLst>
          </p:cNvPr>
          <p:cNvSpPr/>
          <p:nvPr/>
        </p:nvSpPr>
        <p:spPr>
          <a:xfrm>
            <a:off x="2243853" y="10693790"/>
            <a:ext cx="1275624" cy="11107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6000" rIns="0" rtlCol="0" anchor="ctr"/>
          <a:lstStyle/>
          <a:p>
            <a:pPr algn="ctr">
              <a:lnSpc>
                <a:spcPts val="1500"/>
              </a:lnSpc>
            </a:pPr>
            <a:r>
              <a:rPr lang="en-AU" b="1" dirty="0">
                <a:solidFill>
                  <a:srgbClr val="FFFFFF"/>
                </a:solidFill>
                <a:latin typeface="Arial"/>
              </a:rPr>
              <a:t>SYN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96DD7ED1-DBF4-45A4-BAB5-566812C115FE}"/>
              </a:ext>
            </a:extLst>
          </p:cNvPr>
          <p:cNvSpPr/>
          <p:nvPr/>
        </p:nvSpPr>
        <p:spPr>
          <a:xfrm>
            <a:off x="3065934" y="9460570"/>
            <a:ext cx="5951541" cy="106661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MI – myocardial </a:t>
            </a:r>
            <a:br>
              <a:rPr lang="nb-NO" b="1" dirty="0">
                <a:solidFill>
                  <a:schemeClr val="tx1"/>
                </a:solidFill>
              </a:rPr>
            </a:br>
            <a:r>
              <a:rPr lang="nb-NO" b="1" dirty="0">
                <a:solidFill>
                  <a:schemeClr val="tx1"/>
                </a:solidFill>
              </a:rPr>
              <a:t>infarction</a:t>
            </a:r>
          </a:p>
        </p:txBody>
      </p:sp>
      <p:sp>
        <p:nvSpPr>
          <p:cNvPr id="20" name="Rounded Rectangle 56">
            <a:extLst>
              <a:ext uri="{FF2B5EF4-FFF2-40B4-BE49-F238E27FC236}">
                <a16:creationId xmlns:a16="http://schemas.microsoft.com/office/drawing/2014/main" id="{7B9FDF22-23DB-427C-8E97-0FA990F93B6B}"/>
              </a:ext>
            </a:extLst>
          </p:cNvPr>
          <p:cNvSpPr/>
          <p:nvPr/>
        </p:nvSpPr>
        <p:spPr>
          <a:xfrm>
            <a:off x="2243852" y="9438798"/>
            <a:ext cx="1275624" cy="11107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6000" rIns="0" rtlCol="0" anchor="ctr"/>
          <a:lstStyle/>
          <a:p>
            <a:pPr algn="ctr">
              <a:lnSpc>
                <a:spcPts val="1500"/>
              </a:lnSpc>
            </a:pPr>
            <a:r>
              <a:rPr lang="en-AU" b="1" dirty="0">
                <a:solidFill>
                  <a:srgbClr val="FFFFFF"/>
                </a:solidFill>
                <a:latin typeface="Arial"/>
              </a:rPr>
              <a:t>SYN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830D78DC-CE97-4770-87ED-2C5E49C5BF70}"/>
              </a:ext>
            </a:extLst>
          </p:cNvPr>
          <p:cNvSpPr/>
          <p:nvPr/>
        </p:nvSpPr>
        <p:spPr>
          <a:xfrm>
            <a:off x="2932584" y="8196663"/>
            <a:ext cx="6011183" cy="106285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Heart attack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7741B268-80A1-46C6-A951-5963B3202022}"/>
              </a:ext>
            </a:extLst>
          </p:cNvPr>
          <p:cNvSpPr/>
          <p:nvPr/>
        </p:nvSpPr>
        <p:spPr>
          <a:xfrm>
            <a:off x="2243852" y="8172916"/>
            <a:ext cx="1275624" cy="11107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6000" rIns="0" rtlCol="0" anchor="ctr"/>
          <a:lstStyle/>
          <a:p>
            <a:pPr algn="ctr">
              <a:lnSpc>
                <a:spcPts val="1500"/>
              </a:lnSpc>
            </a:pPr>
            <a:r>
              <a:rPr lang="en-AU" b="1" dirty="0">
                <a:solidFill>
                  <a:srgbClr val="FFFFFF"/>
                </a:solidFill>
                <a:latin typeface="Arial"/>
              </a:rPr>
              <a:t>SYN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8D0EEA89-DB59-4186-A76F-A70E5EF7806D}"/>
              </a:ext>
            </a:extLst>
          </p:cNvPr>
          <p:cNvSpPr/>
          <p:nvPr/>
        </p:nvSpPr>
        <p:spPr>
          <a:xfrm>
            <a:off x="8323763" y="4489603"/>
            <a:ext cx="2957236" cy="107292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Arial"/>
              </a:rPr>
              <a:t>751689013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49">
            <a:extLst>
              <a:ext uri="{FF2B5EF4-FFF2-40B4-BE49-F238E27FC236}">
                <a16:creationId xmlns:a16="http://schemas.microsoft.com/office/drawing/2014/main" id="{1E6E3006-284E-4007-BB28-E8FDEB25C752}"/>
              </a:ext>
            </a:extLst>
          </p:cNvPr>
          <p:cNvSpPr/>
          <p:nvPr/>
        </p:nvSpPr>
        <p:spPr>
          <a:xfrm>
            <a:off x="8323761" y="5729952"/>
            <a:ext cx="2957235" cy="107292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Arial"/>
              </a:rPr>
              <a:t>37436014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22F58E14-05B8-4A64-BD99-BE5CA87BD43C}"/>
              </a:ext>
            </a:extLst>
          </p:cNvPr>
          <p:cNvSpPr/>
          <p:nvPr/>
        </p:nvSpPr>
        <p:spPr>
          <a:xfrm>
            <a:off x="8323762" y="6964943"/>
            <a:ext cx="2957233" cy="105283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Arial"/>
              </a:rPr>
              <a:t>37442013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ounded Rectangle 51">
            <a:extLst>
              <a:ext uri="{FF2B5EF4-FFF2-40B4-BE49-F238E27FC236}">
                <a16:creationId xmlns:a16="http://schemas.microsoft.com/office/drawing/2014/main" id="{AF286EE9-F64E-4AFD-B578-18438FFBB9C4}"/>
              </a:ext>
            </a:extLst>
          </p:cNvPr>
          <p:cNvSpPr/>
          <p:nvPr/>
        </p:nvSpPr>
        <p:spPr>
          <a:xfrm>
            <a:off x="8323763" y="8190217"/>
            <a:ext cx="2957232" cy="10783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Arial"/>
              </a:rPr>
              <a:t>37333015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Rounded Rectangle 52">
            <a:extLst>
              <a:ext uri="{FF2B5EF4-FFF2-40B4-BE49-F238E27FC236}">
                <a16:creationId xmlns:a16="http://schemas.microsoft.com/office/drawing/2014/main" id="{1B459103-3A71-4642-89D8-B2F8A99F9364}"/>
              </a:ext>
            </a:extLst>
          </p:cNvPr>
          <p:cNvSpPr/>
          <p:nvPr/>
        </p:nvSpPr>
        <p:spPr>
          <a:xfrm>
            <a:off x="8323763" y="9456327"/>
            <a:ext cx="2957232" cy="10708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3726632018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ounded Rectangle 54">
            <a:extLst>
              <a:ext uri="{FF2B5EF4-FFF2-40B4-BE49-F238E27FC236}">
                <a16:creationId xmlns:a16="http://schemas.microsoft.com/office/drawing/2014/main" id="{8AF59DC0-A073-4F85-897C-D56F6B5057B5}"/>
              </a:ext>
            </a:extLst>
          </p:cNvPr>
          <p:cNvSpPr/>
          <p:nvPr/>
        </p:nvSpPr>
        <p:spPr>
          <a:xfrm>
            <a:off x="8323762" y="10735620"/>
            <a:ext cx="3866180" cy="103684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39161000202116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1DA3AD96-FB01-430B-BD7A-11075D5F5C16}"/>
              </a:ext>
            </a:extLst>
          </p:cNvPr>
          <p:cNvSpPr/>
          <p:nvPr/>
        </p:nvSpPr>
        <p:spPr>
          <a:xfrm>
            <a:off x="1379620" y="5824682"/>
            <a:ext cx="747705" cy="879395"/>
          </a:xfrm>
          <a:prstGeom prst="roundRect">
            <a:avLst/>
          </a:prstGeom>
          <a:solidFill>
            <a:srgbClr val="EDF06C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n w="76200">
                  <a:noFill/>
                </a:ln>
                <a:solidFill>
                  <a:schemeClr val="tx1"/>
                </a:solidFill>
              </a:rPr>
              <a:t>PT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7185E578-158E-4E58-AFE1-04E3BC6E71F7}"/>
              </a:ext>
            </a:extLst>
          </p:cNvPr>
          <p:cNvSpPr/>
          <p:nvPr/>
        </p:nvSpPr>
        <p:spPr>
          <a:xfrm>
            <a:off x="1370881" y="8302189"/>
            <a:ext cx="747705" cy="879395"/>
          </a:xfrm>
          <a:prstGeom prst="roundRect">
            <a:avLst/>
          </a:prstGeom>
          <a:solidFill>
            <a:srgbClr val="F1EDBB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n w="76200">
                  <a:noFill/>
                </a:ln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29" name="Rektangel: avrundede hjørner 28">
            <a:extLst>
              <a:ext uri="{FF2B5EF4-FFF2-40B4-BE49-F238E27FC236}">
                <a16:creationId xmlns:a16="http://schemas.microsoft.com/office/drawing/2014/main" id="{770A0DC2-B6FB-4ADF-AB91-58D67EA12FF2}"/>
              </a:ext>
            </a:extLst>
          </p:cNvPr>
          <p:cNvSpPr/>
          <p:nvPr/>
        </p:nvSpPr>
        <p:spPr>
          <a:xfrm>
            <a:off x="1379619" y="9520362"/>
            <a:ext cx="747705" cy="879395"/>
          </a:xfrm>
          <a:prstGeom prst="roundRect">
            <a:avLst/>
          </a:prstGeom>
          <a:solidFill>
            <a:srgbClr val="F1EDBB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n w="76200">
                  <a:noFill/>
                </a:ln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30" name="Rektangel: avrundede hjørner 29">
            <a:extLst>
              <a:ext uri="{FF2B5EF4-FFF2-40B4-BE49-F238E27FC236}">
                <a16:creationId xmlns:a16="http://schemas.microsoft.com/office/drawing/2014/main" id="{0751E12F-C176-4AFF-999E-946828E69C03}"/>
              </a:ext>
            </a:extLst>
          </p:cNvPr>
          <p:cNvSpPr/>
          <p:nvPr/>
        </p:nvSpPr>
        <p:spPr>
          <a:xfrm>
            <a:off x="1379619" y="10795294"/>
            <a:ext cx="747705" cy="879395"/>
          </a:xfrm>
          <a:prstGeom prst="roundRect">
            <a:avLst/>
          </a:prstGeom>
          <a:solidFill>
            <a:srgbClr val="EDF06C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n w="76200">
                  <a:noFill/>
                </a:ln>
                <a:solidFill>
                  <a:schemeClr val="tx1"/>
                </a:solidFill>
              </a:rPr>
              <a:t>PT</a:t>
            </a: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E0907F20-0F32-4145-9ED1-F781AA4EF656}"/>
              </a:ext>
            </a:extLst>
          </p:cNvPr>
          <p:cNvSpPr/>
          <p:nvPr/>
        </p:nvSpPr>
        <p:spPr>
          <a:xfrm>
            <a:off x="1362142" y="7099614"/>
            <a:ext cx="747705" cy="879395"/>
          </a:xfrm>
          <a:prstGeom prst="roundRect">
            <a:avLst/>
          </a:prstGeom>
          <a:solidFill>
            <a:srgbClr val="F1EDBB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n w="76200">
                  <a:noFill/>
                </a:ln>
                <a:solidFill>
                  <a:schemeClr val="tx1"/>
                </a:solidFill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27872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918009-276F-4B06-999B-4E49CF3F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Snomed CT-beskrivelser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D6F4322-7692-4B29-80E4-03ED085A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A3EA19B3-B25D-4FA1-832C-5AC51BB9E105}"/>
              </a:ext>
            </a:extLst>
          </p:cNvPr>
          <p:cNvSpPr/>
          <p:nvPr/>
        </p:nvSpPr>
        <p:spPr>
          <a:xfrm>
            <a:off x="2291876" y="2895458"/>
            <a:ext cx="4318821" cy="13717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begreps-id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9F48365D-0D9E-45B4-9B90-71D774E08FD2}"/>
              </a:ext>
            </a:extLst>
          </p:cNvPr>
          <p:cNvSpPr/>
          <p:nvPr/>
        </p:nvSpPr>
        <p:spPr>
          <a:xfrm>
            <a:off x="7360358" y="2891482"/>
            <a:ext cx="4318821" cy="1371742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beskrivelse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051C353-6DF8-4FD3-A3A2-DAE87AE192EE}"/>
              </a:ext>
            </a:extLst>
          </p:cNvPr>
          <p:cNvSpPr/>
          <p:nvPr/>
        </p:nvSpPr>
        <p:spPr>
          <a:xfrm>
            <a:off x="13166820" y="2892902"/>
            <a:ext cx="4318821" cy="1370322"/>
          </a:xfrm>
          <a:prstGeom prst="roundRect">
            <a:avLst/>
          </a:prstGeom>
          <a:solidFill>
            <a:srgbClr val="C1DAAA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type beskrivelse</a:t>
            </a:r>
            <a:endParaRPr lang="nb-NO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45FF9C23-71A7-4B0A-A4FD-D5B659BBBEE7}"/>
              </a:ext>
            </a:extLst>
          </p:cNvPr>
          <p:cNvSpPr/>
          <p:nvPr/>
        </p:nvSpPr>
        <p:spPr>
          <a:xfrm>
            <a:off x="18261768" y="2891482"/>
            <a:ext cx="4318821" cy="13703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akseptabilitet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(US English Language Ref set) 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CD29A470-7FC1-4C7B-8218-804890ECCA47}"/>
              </a:ext>
            </a:extLst>
          </p:cNvPr>
          <p:cNvSpPr/>
          <p:nvPr/>
        </p:nvSpPr>
        <p:spPr>
          <a:xfrm>
            <a:off x="2471088" y="7636045"/>
            <a:ext cx="3960396" cy="12900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  <a:p>
            <a:pPr algn="ctr"/>
            <a:r>
              <a:rPr lang="nb-NO" sz="2800" dirty="0">
                <a:solidFill>
                  <a:schemeClr val="tx1"/>
                </a:solidFill>
              </a:rPr>
              <a:t>22298006</a:t>
            </a:r>
          </a:p>
          <a:p>
            <a:pPr algn="ctr"/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6B09CC30-BB1B-4DD6-8757-C9151BF250CB}"/>
              </a:ext>
            </a:extLst>
          </p:cNvPr>
          <p:cNvSpPr/>
          <p:nvPr/>
        </p:nvSpPr>
        <p:spPr>
          <a:xfrm>
            <a:off x="7539570" y="6176548"/>
            <a:ext cx="3960396" cy="1290025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800" dirty="0">
                <a:solidFill>
                  <a:schemeClr val="tx1"/>
                </a:solidFill>
              </a:rPr>
              <a:t>myocardial infarction </a:t>
            </a: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AA66CFF9-FB5A-4A62-8784-F09166FD967C}"/>
              </a:ext>
            </a:extLst>
          </p:cNvPr>
          <p:cNvSpPr/>
          <p:nvPr/>
        </p:nvSpPr>
        <p:spPr>
          <a:xfrm>
            <a:off x="13346032" y="4691751"/>
            <a:ext cx="3960396" cy="1290025"/>
          </a:xfrm>
          <a:prstGeom prst="roundRect">
            <a:avLst/>
          </a:prstGeom>
          <a:solidFill>
            <a:srgbClr val="C1DAAA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fullstendig spesifisert navn (FSN)</a:t>
            </a:r>
            <a:endParaRPr lang="nb-NO" dirty="0"/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70C72E6E-A619-4D0B-8058-304A00051E44}"/>
              </a:ext>
            </a:extLst>
          </p:cNvPr>
          <p:cNvSpPr/>
          <p:nvPr/>
        </p:nvSpPr>
        <p:spPr>
          <a:xfrm>
            <a:off x="18702148" y="6306001"/>
            <a:ext cx="3601969" cy="1290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foretrukket</a:t>
            </a:r>
            <a:r>
              <a:rPr lang="nb-NO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D28B4ACF-8A78-4BC2-A00A-EB005DD039F2}"/>
              </a:ext>
            </a:extLst>
          </p:cNvPr>
          <p:cNvSpPr/>
          <p:nvPr/>
        </p:nvSpPr>
        <p:spPr>
          <a:xfrm>
            <a:off x="7545788" y="4691751"/>
            <a:ext cx="3960396" cy="1290025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myocardial infarction (disorder)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FA034427-821D-4CAC-94BC-85F9576E4946}"/>
              </a:ext>
            </a:extLst>
          </p:cNvPr>
          <p:cNvSpPr/>
          <p:nvPr/>
        </p:nvSpPr>
        <p:spPr>
          <a:xfrm>
            <a:off x="7539570" y="7636044"/>
            <a:ext cx="3960396" cy="1290025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infarction of heart </a:t>
            </a: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765D4F57-C6A6-457E-969A-51E8A12FC3AD}"/>
              </a:ext>
            </a:extLst>
          </p:cNvPr>
          <p:cNvSpPr/>
          <p:nvPr/>
        </p:nvSpPr>
        <p:spPr>
          <a:xfrm>
            <a:off x="7539570" y="9117492"/>
            <a:ext cx="3960396" cy="1290025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cardiac infarction</a:t>
            </a:r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DEE647BC-C235-49D6-8FE2-22E19490C880}"/>
              </a:ext>
            </a:extLst>
          </p:cNvPr>
          <p:cNvSpPr/>
          <p:nvPr/>
        </p:nvSpPr>
        <p:spPr>
          <a:xfrm>
            <a:off x="7539570" y="10598940"/>
            <a:ext cx="3960396" cy="1290025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heart attack</a:t>
            </a:r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3B6F0FE2-822A-434D-A92F-DEB5A9D95826}"/>
              </a:ext>
            </a:extLst>
          </p:cNvPr>
          <p:cNvSpPr/>
          <p:nvPr/>
        </p:nvSpPr>
        <p:spPr>
          <a:xfrm>
            <a:off x="7539570" y="12080388"/>
            <a:ext cx="3960396" cy="1290025"/>
          </a:xfrm>
          <a:prstGeom prst="roundRect">
            <a:avLst/>
          </a:prstGeom>
          <a:solidFill>
            <a:srgbClr val="F9C5A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MI – myocardial infarction 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9A069643-DB99-4B0B-A4C7-8A10435E2938}"/>
              </a:ext>
            </a:extLst>
          </p:cNvPr>
          <p:cNvSpPr/>
          <p:nvPr/>
        </p:nvSpPr>
        <p:spPr>
          <a:xfrm>
            <a:off x="13346032" y="12101278"/>
            <a:ext cx="3960396" cy="1290025"/>
          </a:xfrm>
          <a:prstGeom prst="roundRect">
            <a:avLst/>
          </a:prstGeom>
          <a:solidFill>
            <a:srgbClr val="C1DAAA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synonym</a:t>
            </a:r>
            <a:endParaRPr lang="nb-NO" dirty="0"/>
          </a:p>
        </p:txBody>
      </p:sp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5DC445B8-4DE6-4FF9-8DAC-1E442D576519}"/>
              </a:ext>
            </a:extLst>
          </p:cNvPr>
          <p:cNvSpPr/>
          <p:nvPr/>
        </p:nvSpPr>
        <p:spPr>
          <a:xfrm>
            <a:off x="18702148" y="7790798"/>
            <a:ext cx="3601969" cy="1290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akseptert</a:t>
            </a:r>
            <a:r>
              <a:rPr lang="nb-NO" sz="1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9354E107-1A58-4A5C-A258-35EDFB40EB0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431484" y="5414135"/>
            <a:ext cx="1108086" cy="2866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84D6B338-96E1-40D1-98CB-695650825748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6431484" y="6821561"/>
            <a:ext cx="1108086" cy="1459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9695D4AE-D3F6-4BDE-AE73-841E00A392A0}"/>
              </a:ext>
            </a:extLst>
          </p:cNvPr>
          <p:cNvCxnSpPr>
            <a:stCxn id="9" idx="3"/>
            <a:endCxn id="22" idx="1"/>
          </p:cNvCxnSpPr>
          <p:nvPr/>
        </p:nvCxnSpPr>
        <p:spPr>
          <a:xfrm>
            <a:off x="6431484" y="8281057"/>
            <a:ext cx="11080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tt linje 35">
            <a:extLst>
              <a:ext uri="{FF2B5EF4-FFF2-40B4-BE49-F238E27FC236}">
                <a16:creationId xmlns:a16="http://schemas.microsoft.com/office/drawing/2014/main" id="{7B4D196E-7329-41C8-9D63-456DFC8E63F7}"/>
              </a:ext>
            </a:extLst>
          </p:cNvPr>
          <p:cNvCxnSpPr>
            <a:stCxn id="9" idx="3"/>
          </p:cNvCxnSpPr>
          <p:nvPr/>
        </p:nvCxnSpPr>
        <p:spPr>
          <a:xfrm>
            <a:off x="6431484" y="8281057"/>
            <a:ext cx="1108086" cy="1481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37BBFCB8-A4DC-456A-8F45-0C0092BE2416}"/>
              </a:ext>
            </a:extLst>
          </p:cNvPr>
          <p:cNvCxnSpPr>
            <a:stCxn id="9" idx="3"/>
            <a:endCxn id="24" idx="1"/>
          </p:cNvCxnSpPr>
          <p:nvPr/>
        </p:nvCxnSpPr>
        <p:spPr>
          <a:xfrm>
            <a:off x="6431484" y="8281057"/>
            <a:ext cx="1108086" cy="296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63AAA482-ABB3-43DC-80D4-C2920EBBAE8D}"/>
              </a:ext>
            </a:extLst>
          </p:cNvPr>
          <p:cNvCxnSpPr>
            <a:stCxn id="9" idx="3"/>
            <a:endCxn id="25" idx="1"/>
          </p:cNvCxnSpPr>
          <p:nvPr/>
        </p:nvCxnSpPr>
        <p:spPr>
          <a:xfrm>
            <a:off x="6431484" y="8281057"/>
            <a:ext cx="1108086" cy="44443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5C0E2BE5-85CD-464D-93C9-79960EE8B8A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11499966" y="5336763"/>
            <a:ext cx="1846066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53EBC40D-A977-4E96-A6A8-4CF3D5082EC4}"/>
              </a:ext>
            </a:extLst>
          </p:cNvPr>
          <p:cNvCxnSpPr>
            <a:cxnSpLocks/>
            <a:stCxn id="26" idx="1"/>
            <a:endCxn id="24" idx="3"/>
          </p:cNvCxnSpPr>
          <p:nvPr/>
        </p:nvCxnSpPr>
        <p:spPr>
          <a:xfrm flipH="1" flipV="1">
            <a:off x="11499966" y="11243953"/>
            <a:ext cx="1846066" cy="1502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AC0381A8-2F6E-4669-9D19-0E59D5702D73}"/>
              </a:ext>
            </a:extLst>
          </p:cNvPr>
          <p:cNvCxnSpPr>
            <a:cxnSpLocks/>
            <a:stCxn id="26" idx="1"/>
            <a:endCxn id="23" idx="3"/>
          </p:cNvCxnSpPr>
          <p:nvPr/>
        </p:nvCxnSpPr>
        <p:spPr>
          <a:xfrm flipH="1" flipV="1">
            <a:off x="11499966" y="9762505"/>
            <a:ext cx="1846066" cy="2983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D56432CF-1A19-4DDE-B3B4-A4364D4045F9}"/>
              </a:ext>
            </a:extLst>
          </p:cNvPr>
          <p:cNvCxnSpPr>
            <a:cxnSpLocks/>
            <a:stCxn id="26" idx="1"/>
            <a:endCxn id="22" idx="3"/>
          </p:cNvCxnSpPr>
          <p:nvPr/>
        </p:nvCxnSpPr>
        <p:spPr>
          <a:xfrm flipH="1" flipV="1">
            <a:off x="11499966" y="8281057"/>
            <a:ext cx="1846066" cy="4465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6FC209C3-4AAA-407B-8B01-592F859EDD02}"/>
              </a:ext>
            </a:extLst>
          </p:cNvPr>
          <p:cNvCxnSpPr>
            <a:cxnSpLocks/>
            <a:stCxn id="26" idx="1"/>
            <a:endCxn id="11" idx="3"/>
          </p:cNvCxnSpPr>
          <p:nvPr/>
        </p:nvCxnSpPr>
        <p:spPr>
          <a:xfrm flipH="1" flipV="1">
            <a:off x="11499966" y="6821561"/>
            <a:ext cx="1846066" cy="5924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A96E62A5-EFA8-49A3-8861-352375195F2A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11499966" y="12725401"/>
            <a:ext cx="1846066" cy="20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Rett linje 80">
            <a:extLst>
              <a:ext uri="{FF2B5EF4-FFF2-40B4-BE49-F238E27FC236}">
                <a16:creationId xmlns:a16="http://schemas.microsoft.com/office/drawing/2014/main" id="{9275E187-486F-4318-BE6D-D556C0F234E3}"/>
              </a:ext>
            </a:extLst>
          </p:cNvPr>
          <p:cNvCxnSpPr>
            <a:stCxn id="19" idx="1"/>
            <a:endCxn id="11" idx="3"/>
          </p:cNvCxnSpPr>
          <p:nvPr/>
        </p:nvCxnSpPr>
        <p:spPr>
          <a:xfrm flipH="1" flipV="1">
            <a:off x="11499966" y="6821561"/>
            <a:ext cx="7202182" cy="129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8CAEA3A5-6DD6-4C5A-837F-CABC5A634277}"/>
              </a:ext>
            </a:extLst>
          </p:cNvPr>
          <p:cNvCxnSpPr>
            <a:stCxn id="27" idx="1"/>
            <a:endCxn id="22" idx="3"/>
          </p:cNvCxnSpPr>
          <p:nvPr/>
        </p:nvCxnSpPr>
        <p:spPr>
          <a:xfrm flipH="1" flipV="1">
            <a:off x="11499966" y="8281057"/>
            <a:ext cx="7202182" cy="15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C4AC028A-F95D-4B84-B52A-0D65EF714344}"/>
              </a:ext>
            </a:extLst>
          </p:cNvPr>
          <p:cNvCxnSpPr>
            <a:stCxn id="27" idx="1"/>
            <a:endCxn id="23" idx="3"/>
          </p:cNvCxnSpPr>
          <p:nvPr/>
        </p:nvCxnSpPr>
        <p:spPr>
          <a:xfrm flipH="1">
            <a:off x="11499966" y="8435811"/>
            <a:ext cx="7202182" cy="1326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0D824A30-51A7-452E-A98A-84CA0830416C}"/>
              </a:ext>
            </a:extLst>
          </p:cNvPr>
          <p:cNvCxnSpPr>
            <a:stCxn id="27" idx="1"/>
            <a:endCxn id="24" idx="3"/>
          </p:cNvCxnSpPr>
          <p:nvPr/>
        </p:nvCxnSpPr>
        <p:spPr>
          <a:xfrm flipH="1">
            <a:off x="11499966" y="8435811"/>
            <a:ext cx="7202182" cy="2808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F26EF6FA-4D93-4775-A4BE-72013F5D32EE}"/>
              </a:ext>
            </a:extLst>
          </p:cNvPr>
          <p:cNvCxnSpPr>
            <a:stCxn id="27" idx="1"/>
            <a:endCxn id="25" idx="3"/>
          </p:cNvCxnSpPr>
          <p:nvPr/>
        </p:nvCxnSpPr>
        <p:spPr>
          <a:xfrm flipH="1">
            <a:off x="11499966" y="8435811"/>
            <a:ext cx="7202182" cy="4289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B163034-6209-456B-A3B9-2590A784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4F0E09B2-6869-4F25-BD54-917CBD56239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472601" cy="13667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	Snomed CT-relasjoner 1/2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	</a:t>
            </a:r>
            <a:r>
              <a:rPr lang="nb-NO" dirty="0"/>
              <a:t> |er en|-relasjoner</a:t>
            </a:r>
            <a:br>
              <a:rPr lang="nb-NO" dirty="0"/>
            </a:br>
            <a:endParaRPr lang="nb-NO" dirty="0"/>
          </a:p>
          <a:p>
            <a:pPr marL="0" indent="0" algn="ctr" defTabSz="914400">
              <a:buNone/>
              <a:defRPr/>
            </a:pPr>
            <a:r>
              <a:rPr lang="nb-NO" dirty="0"/>
              <a:t>kobler et begrep til et mer generelt/overordnet begrep</a:t>
            </a:r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FC3CC08-81B9-462A-90D6-DDD760EFB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599" y="1393372"/>
            <a:ext cx="12743554" cy="122743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C2426B7-2351-4B56-817E-13475327C87C}"/>
              </a:ext>
            </a:extLst>
          </p:cNvPr>
          <p:cNvSpPr/>
          <p:nvPr/>
        </p:nvSpPr>
        <p:spPr>
          <a:xfrm>
            <a:off x="22973957" y="12732577"/>
            <a:ext cx="1171074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1911443A-7D74-4A18-B3B3-8D5B44402662}"/>
              </a:ext>
            </a:extLst>
          </p:cNvPr>
          <p:cNvSpPr/>
          <p:nvPr/>
        </p:nvSpPr>
        <p:spPr>
          <a:xfrm>
            <a:off x="12352123" y="2050804"/>
            <a:ext cx="2727317" cy="9235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Målbegrep</a:t>
            </a:r>
          </a:p>
        </p:txBody>
      </p:sp>
      <p:sp>
        <p:nvSpPr>
          <p:cNvPr id="15" name="Pil: høyre 14">
            <a:extLst>
              <a:ext uri="{FF2B5EF4-FFF2-40B4-BE49-F238E27FC236}">
                <a16:creationId xmlns:a16="http://schemas.microsoft.com/office/drawing/2014/main" id="{EC97FB74-5612-4315-BA9D-13381209F273}"/>
              </a:ext>
            </a:extLst>
          </p:cNvPr>
          <p:cNvSpPr/>
          <p:nvPr/>
        </p:nvSpPr>
        <p:spPr>
          <a:xfrm rot="19492242">
            <a:off x="14012541" y="8236805"/>
            <a:ext cx="3046389" cy="9235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Kildebegrep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A5A2BDA1-93C4-419A-90C5-04F6ED57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88" y="7548018"/>
            <a:ext cx="8442713" cy="4809343"/>
          </a:xfrm>
          <a:prstGeom prst="rect">
            <a:avLst/>
          </a:prstGeom>
        </p:spPr>
      </p:pic>
      <p:sp>
        <p:nvSpPr>
          <p:cNvPr id="21" name="Pil: høyre 20">
            <a:extLst>
              <a:ext uri="{FF2B5EF4-FFF2-40B4-BE49-F238E27FC236}">
                <a16:creationId xmlns:a16="http://schemas.microsoft.com/office/drawing/2014/main" id="{F924A270-3D85-491F-8A03-404A449626FA}"/>
              </a:ext>
            </a:extLst>
          </p:cNvPr>
          <p:cNvSpPr/>
          <p:nvPr/>
        </p:nvSpPr>
        <p:spPr>
          <a:xfrm>
            <a:off x="469557" y="10750383"/>
            <a:ext cx="2174791" cy="790828"/>
          </a:xfrm>
          <a:prstGeom prst="rightArrow">
            <a:avLst/>
          </a:prstGeom>
          <a:solidFill>
            <a:srgbClr val="C9E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ysClr val="windowText" lastClr="000000"/>
                </a:solidFill>
              </a:rPr>
              <a:t>Kildebegrep</a:t>
            </a:r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431EF17B-7C51-40B8-B405-E75B214728A1}"/>
              </a:ext>
            </a:extLst>
          </p:cNvPr>
          <p:cNvSpPr/>
          <p:nvPr/>
        </p:nvSpPr>
        <p:spPr>
          <a:xfrm>
            <a:off x="1041455" y="8236805"/>
            <a:ext cx="2174791" cy="790828"/>
          </a:xfrm>
          <a:prstGeom prst="rightArrow">
            <a:avLst/>
          </a:prstGeom>
          <a:solidFill>
            <a:srgbClr val="C9E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ysClr val="windowText" lastClr="000000"/>
                </a:solidFill>
              </a:rPr>
              <a:t>Målbegrep</a:t>
            </a:r>
          </a:p>
        </p:txBody>
      </p:sp>
    </p:spTree>
    <p:extLst>
      <p:ext uri="{BB962C8B-B14F-4D97-AF65-F5344CB8AC3E}">
        <p14:creationId xmlns:p14="http://schemas.microsoft.com/office/powerpoint/2010/main" val="138052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8431B210-87C0-4339-A24E-9351DD0A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941" y="536535"/>
            <a:ext cx="12567313" cy="8243047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B163034-6209-456B-A3B9-2590A784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4F0E09B2-6869-4F25-BD54-917CBD56239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472601" cy="13667673"/>
          </a:xfrm>
          <a:prstGeom prst="rect">
            <a:avLst/>
          </a:prstGeom>
          <a:solidFill>
            <a:srgbClr val="C8E1FF"/>
          </a:solidFill>
        </p:spPr>
        <p:txBody>
          <a:bodyPr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	Snomed CT-relasjoner 2/2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 </a:t>
            </a:r>
          </a:p>
          <a:p>
            <a:pPr marL="0" indent="0">
              <a:buNone/>
            </a:pPr>
            <a:r>
              <a:rPr lang="nb-NO" sz="6000" dirty="0"/>
              <a:t>	</a:t>
            </a:r>
            <a:r>
              <a:rPr lang="nb-NO" dirty="0"/>
              <a:t>attributtrelasjoner – </a:t>
            </a:r>
            <a:r>
              <a:rPr lang="nb-NO" sz="3600" dirty="0"/>
              <a:t>angir egenskaper ved 	et begrep</a:t>
            </a:r>
            <a:br>
              <a:rPr lang="nb-NO" sz="2400" dirty="0"/>
            </a:br>
            <a:endParaRPr lang="nb-NO" sz="2400" dirty="0"/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defTabSz="914400">
              <a:buFont typeface="Wingdings 2" panose="05020102010507070707" pitchFamily="18" charset="2"/>
              <a:buNone/>
              <a:defRPr/>
            </a:pPr>
            <a:r>
              <a:rPr lang="nb-NO" dirty="0"/>
              <a:t>		Koblingen mellom ulike begreper og 			attributter utgjør til sammen </a:t>
            </a:r>
            <a:br>
              <a:rPr lang="nb-NO" dirty="0"/>
            </a:br>
            <a:r>
              <a:rPr lang="nb-NO" dirty="0"/>
              <a:t>		begrepets formelle definisjon</a:t>
            </a:r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</p:txBody>
      </p:sp>
      <p:pic>
        <p:nvPicPr>
          <p:cNvPr id="11" name="Bilde 10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6C5E9240-A70C-413C-A3D5-62950F9D8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534" y="7588018"/>
            <a:ext cx="8660153" cy="588424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ABBB3759-3962-4050-B417-3B3D71ED9D4E}"/>
              </a:ext>
            </a:extLst>
          </p:cNvPr>
          <p:cNvSpPr/>
          <p:nvPr/>
        </p:nvSpPr>
        <p:spPr>
          <a:xfrm>
            <a:off x="22945202" y="7920315"/>
            <a:ext cx="667833" cy="712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39525AE-74F9-48B1-811E-AE2028C62E71}"/>
              </a:ext>
            </a:extLst>
          </p:cNvPr>
          <p:cNvSpPr/>
          <p:nvPr/>
        </p:nvSpPr>
        <p:spPr>
          <a:xfrm>
            <a:off x="11793070" y="5983941"/>
            <a:ext cx="537883" cy="578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0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B163034-6209-456B-A3B9-2590A784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4F0E09B2-6869-4F25-BD54-917CBD56239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472601" cy="13667673"/>
          </a:xfrm>
          <a:prstGeom prst="rect">
            <a:avLst/>
          </a:prstGeom>
          <a:solidFill>
            <a:srgbClr val="C8E1FF"/>
          </a:solidFill>
        </p:spPr>
        <p:txBody>
          <a:bodyPr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	Snomed CT-relasjoner 2/2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6000" dirty="0"/>
              <a:t> </a:t>
            </a:r>
          </a:p>
          <a:p>
            <a:pPr marL="0" indent="0">
              <a:buNone/>
            </a:pPr>
            <a:r>
              <a:rPr lang="nb-NO" sz="6000" dirty="0"/>
              <a:t>	</a:t>
            </a:r>
            <a:r>
              <a:rPr lang="nb-NO" dirty="0"/>
              <a:t>attributtrelasjoner – </a:t>
            </a:r>
            <a:r>
              <a:rPr lang="nb-NO" sz="3600" dirty="0"/>
              <a:t>angir egenskaper ved 	et begrep</a:t>
            </a:r>
            <a:br>
              <a:rPr lang="nb-NO" sz="2400" dirty="0"/>
            </a:br>
            <a:endParaRPr lang="nb-NO" sz="2400" dirty="0"/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defTabSz="914400">
              <a:buFont typeface="Wingdings 2" panose="05020102010507070707" pitchFamily="18" charset="2"/>
              <a:buNone/>
              <a:defRPr/>
            </a:pPr>
            <a:r>
              <a:rPr lang="nb-NO" dirty="0"/>
              <a:t>		Koblingen mellom ulike begreper og 			attributter utgjør til sammen </a:t>
            </a:r>
            <a:br>
              <a:rPr lang="nb-NO" dirty="0"/>
            </a:br>
            <a:r>
              <a:rPr lang="nb-NO" dirty="0"/>
              <a:t>		begrepets formelle definisjon</a:t>
            </a:r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 defTabSz="914400">
              <a:buFont typeface="Wingdings 2" panose="05020102010507070707" pitchFamily="18" charset="2"/>
              <a:buNone/>
              <a:defRPr/>
            </a:pPr>
            <a:endParaRPr lang="nb-NO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nb-NO" sz="6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C2426B7-2351-4B56-817E-13475327C87C}"/>
              </a:ext>
            </a:extLst>
          </p:cNvPr>
          <p:cNvSpPr/>
          <p:nvPr/>
        </p:nvSpPr>
        <p:spPr>
          <a:xfrm>
            <a:off x="22973957" y="12732577"/>
            <a:ext cx="1171074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6D4E7D3-6EC8-4DFD-BF39-1FF922285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665" y="148814"/>
            <a:ext cx="10810254" cy="7262815"/>
          </a:xfrm>
          <a:prstGeom prst="rect">
            <a:avLst/>
          </a:prstGeom>
        </p:spPr>
      </p:pic>
      <p:pic>
        <p:nvPicPr>
          <p:cNvPr id="11" name="Bilde 10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6C5E9240-A70C-413C-A3D5-62950F9D8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632" y="7411630"/>
            <a:ext cx="9455862" cy="56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e 31">
            <a:extLst>
              <a:ext uri="{FF2B5EF4-FFF2-40B4-BE49-F238E27FC236}">
                <a16:creationId xmlns:a16="http://schemas.microsoft.com/office/drawing/2014/main" id="{1D91771F-A24C-4309-B13A-B58B1AD7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85363"/>
            <a:ext cx="6157957" cy="8088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08C94A3-3D8F-40B6-A709-02905B1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58" y="257296"/>
            <a:ext cx="21566696" cy="1673511"/>
          </a:xfrm>
        </p:spPr>
        <p:txBody>
          <a:bodyPr/>
          <a:lstStyle/>
          <a:p>
            <a:r>
              <a:rPr lang="nb-NO" dirty="0"/>
              <a:t>SNOMED CT – et begrep med relasjoner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9B3860-9321-43DA-A56C-8952F0B4D0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>
                <a:defRPr/>
              </a:pPr>
              <a:t>16</a:t>
            </a:fld>
            <a:endParaRPr lang="nb-NO" dirty="0">
              <a:latin typeface="Arial" panose="020B0604020202020204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3E8DDC6-527F-4FCA-A8CF-66D55FF14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2775" y="5913976"/>
            <a:ext cx="8055184" cy="82431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CBEBEEA-964F-4A92-9E74-594A87D0F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2776" y="6851379"/>
            <a:ext cx="8797233" cy="82431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328D50D-FB8B-42C0-9A4F-78F51303B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775" y="7797612"/>
            <a:ext cx="11114900" cy="81706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FD5D72C-0E11-4B32-BA3C-A5DBA4525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2775" y="8736590"/>
            <a:ext cx="7629375" cy="81342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8652165-CAAC-4985-99FF-EC57F4BD8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695" y="6082737"/>
            <a:ext cx="7265743" cy="328554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C4E0071-D17B-4811-A2BC-18651BA57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9174" y="2472749"/>
            <a:ext cx="5495086" cy="243453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10D45C1-B5E3-4455-ACE1-5B9CCBB61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067" y="11381033"/>
            <a:ext cx="5383793" cy="122739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A81E833-E5F1-4BE2-BA94-BA5FA73E95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4782" y="11410406"/>
            <a:ext cx="5383793" cy="1158539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774214-6B0D-401A-82D2-9136534EBD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6576" y="2531048"/>
            <a:ext cx="5021187" cy="2497585"/>
          </a:xfrm>
          <a:prstGeom prst="rect">
            <a:avLst/>
          </a:prstGeom>
        </p:spPr>
      </p:pic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EBF7A249-FCD0-448A-A39D-F4553D151D71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flipH="1" flipV="1">
            <a:off x="6147171" y="5028633"/>
            <a:ext cx="3514397" cy="1054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51867F95-3374-4E32-ABA9-707538F50741}"/>
              </a:ext>
            </a:extLst>
          </p:cNvPr>
          <p:cNvCxnSpPr>
            <a:stCxn id="14" idx="0"/>
            <a:endCxn id="15" idx="2"/>
          </p:cNvCxnSpPr>
          <p:nvPr/>
        </p:nvCxnSpPr>
        <p:spPr>
          <a:xfrm flipV="1">
            <a:off x="9661567" y="4907280"/>
            <a:ext cx="4755150" cy="1175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8566AD26-C0C0-4996-9359-ED43B26F9396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flipV="1">
            <a:off x="5666679" y="9368279"/>
            <a:ext cx="3994888" cy="2042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704764D7-2668-484F-9703-DB1E0D59135D}"/>
              </a:ext>
            </a:extLst>
          </p:cNvPr>
          <p:cNvCxnSpPr>
            <a:stCxn id="16" idx="0"/>
            <a:endCxn id="14" idx="2"/>
          </p:cNvCxnSpPr>
          <p:nvPr/>
        </p:nvCxnSpPr>
        <p:spPr>
          <a:xfrm flipH="1" flipV="1">
            <a:off x="9661567" y="9368279"/>
            <a:ext cx="2197397" cy="2012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Kobling: vinkel 40">
            <a:extLst>
              <a:ext uri="{FF2B5EF4-FFF2-40B4-BE49-F238E27FC236}">
                <a16:creationId xmlns:a16="http://schemas.microsoft.com/office/drawing/2014/main" id="{803D5F3C-D643-4CC6-8F9F-8A5BD43DA03A}"/>
              </a:ext>
            </a:extLst>
          </p:cNvPr>
          <p:cNvCxnSpPr>
            <a:cxnSpLocks/>
            <a:stCxn id="14" idx="1"/>
            <a:endCxn id="32" idx="2"/>
          </p:cNvCxnSpPr>
          <p:nvPr/>
        </p:nvCxnSpPr>
        <p:spPr>
          <a:xfrm rot="10800000">
            <a:off x="3078979" y="7194246"/>
            <a:ext cx="2949716" cy="53126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Bilde 43">
            <a:extLst>
              <a:ext uri="{FF2B5EF4-FFF2-40B4-BE49-F238E27FC236}">
                <a16:creationId xmlns:a16="http://schemas.microsoft.com/office/drawing/2014/main" id="{9337C930-FCF0-4835-8714-8CF6C770B9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09863" y="11582134"/>
            <a:ext cx="8797235" cy="8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54B4889-CB94-448C-84DF-BD35279CC0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605657" cy="13807440"/>
          </a:xfrm>
          <a:prstGeom prst="rect">
            <a:avLst/>
          </a:prstGeom>
          <a:solidFill>
            <a:srgbClr val="C8E1FF"/>
          </a:solidFill>
          <a:ln>
            <a:noFill/>
          </a:ln>
        </p:spPr>
        <p:txBody>
          <a:bodyPr>
            <a:no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nb-NO" sz="3600" dirty="0"/>
            </a:br>
            <a:endParaRPr lang="nb-NO" sz="3600" dirty="0"/>
          </a:p>
          <a:p>
            <a:pPr marL="432000" lvl="1" indent="0">
              <a:buNone/>
            </a:pPr>
            <a:endParaRPr lang="nb-NO" sz="2800" i="1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FBE3131-3037-4EE1-8992-570D9D1A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53E7AAB-E58A-4555-A6FD-99B666E5D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815" y="3718813"/>
            <a:ext cx="6674185" cy="710965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280BD5B4-FF5A-47DB-9B91-D987184F981E}"/>
              </a:ext>
            </a:extLst>
          </p:cNvPr>
          <p:cNvSpPr txBox="1">
            <a:spLocks/>
          </p:cNvSpPr>
          <p:nvPr/>
        </p:nvSpPr>
        <p:spPr>
          <a:xfrm>
            <a:off x="1407858" y="1383711"/>
            <a:ext cx="21566696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Begrepsmodellen</a:t>
            </a:r>
            <a:endParaRPr lang="nb-NO" dirty="0"/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47DAA6E4-FFAF-4031-B2C9-373B79A3EC26}"/>
              </a:ext>
            </a:extLst>
          </p:cNvPr>
          <p:cNvSpPr txBox="1">
            <a:spLocks/>
          </p:cNvSpPr>
          <p:nvPr/>
        </p:nvSpPr>
        <p:spPr>
          <a:xfrm>
            <a:off x="2251669" y="4233967"/>
            <a:ext cx="9260506" cy="7929202"/>
          </a:xfrm>
          <a:prstGeom prst="rect">
            <a:avLst/>
          </a:prstGeom>
          <a:solidFill>
            <a:srgbClr val="C8E1FF"/>
          </a:solidFill>
          <a:ln>
            <a:noFill/>
          </a:ln>
        </p:spPr>
        <p:txBody>
          <a:bodyPr>
            <a:no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/>
              <a:t>Angir reglene for hvordan begreper kan defineres</a:t>
            </a:r>
          </a:p>
          <a:p>
            <a:pPr marL="0" indent="0">
              <a:buNone/>
            </a:pPr>
            <a:endParaRPr lang="nb-NO" sz="4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600" dirty="0"/>
              <a:t>Spesifiserer strukturen på hierarkiet</a:t>
            </a:r>
            <a:br>
              <a:rPr lang="nb-NO" sz="3600" dirty="0"/>
            </a:br>
            <a:r>
              <a:rPr lang="nb-NO" sz="3600" i="1" dirty="0"/>
              <a:t>|er en|-relasjoner</a:t>
            </a:r>
            <a:br>
              <a:rPr lang="nb-NO" sz="3600" dirty="0"/>
            </a:br>
            <a:endParaRPr lang="nb-N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600" dirty="0"/>
              <a:t>Spesifiserer hvilke attributter og attributtverdier som kan brukes i de ulike hierarkiene</a:t>
            </a:r>
            <a:br>
              <a:rPr lang="nb-NO" sz="3600" dirty="0"/>
            </a:br>
            <a:r>
              <a:rPr lang="nb-NO" sz="3600" i="1" dirty="0"/>
              <a:t>attributt-relasjoner</a:t>
            </a:r>
            <a:endParaRPr lang="nb-NO" sz="2800" i="1" dirty="0"/>
          </a:p>
        </p:txBody>
      </p:sp>
    </p:spTree>
    <p:extLst>
      <p:ext uri="{BB962C8B-B14F-4D97-AF65-F5344CB8AC3E}">
        <p14:creationId xmlns:p14="http://schemas.microsoft.com/office/powerpoint/2010/main" val="337095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EE9960E-3A97-4A98-B4CD-5CAEB6A33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46989" y="3589131"/>
            <a:ext cx="9784605" cy="842890"/>
          </a:xfr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600" dirty="0"/>
              <a:t>22298006 |Myocardial infarction (disorder)|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8352A7-9476-4955-A6B1-2C944457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71000" y="13069633"/>
            <a:ext cx="1436097" cy="3693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 Side </a:t>
            </a:r>
            <a:fld id="{5751DFAA-887F-4071-8EAD-E8CA316FCF06}" type="slidenum">
              <a:rPr lang="nb-NO" smtClean="0"/>
              <a:pPr>
                <a:spcAft>
                  <a:spcPts val="600"/>
                </a:spcAft>
              </a:pPr>
              <a:t>18</a:t>
            </a:fld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E5CED1-EAC9-4CC5-AB3C-34E66C2E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58" y="703096"/>
            <a:ext cx="21566696" cy="1673620"/>
          </a:xfrm>
        </p:spPr>
        <p:txBody>
          <a:bodyPr anchor="ctr">
            <a:normAutofit/>
          </a:bodyPr>
          <a:lstStyle/>
          <a:p>
            <a:r>
              <a:rPr lang="en-US" dirty="0"/>
              <a:t>Snomed-hierarkiet</a:t>
            </a:r>
          </a:p>
        </p:txBody>
      </p:sp>
      <p:pic>
        <p:nvPicPr>
          <p:cNvPr id="21" name="Plassholder for innhold 20">
            <a:extLst>
              <a:ext uri="{FF2B5EF4-FFF2-40B4-BE49-F238E27FC236}">
                <a16:creationId xmlns:a16="http://schemas.microsoft.com/office/drawing/2014/main" id="{1D69BB16-7F57-4DD3-8BF1-D5F2E9F982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0030" y="2376716"/>
            <a:ext cx="10249335" cy="9917284"/>
          </a:xfrm>
          <a:prstGeom prst="rect">
            <a:avLst/>
          </a:prstGeom>
          <a:noFill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BD4C9C8-CB32-49ED-B890-2D1E8DFA0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915" y="4802950"/>
            <a:ext cx="11755930" cy="7011679"/>
          </a:xfrm>
          <a:prstGeom prst="rect">
            <a:avLst/>
          </a:prstGeom>
        </p:spPr>
      </p:pic>
      <p:sp>
        <p:nvSpPr>
          <p:cNvPr id="5" name="Pil: venstre 4">
            <a:extLst>
              <a:ext uri="{FF2B5EF4-FFF2-40B4-BE49-F238E27FC236}">
                <a16:creationId xmlns:a16="http://schemas.microsoft.com/office/drawing/2014/main" id="{1FEB16BE-CAC2-4469-BC04-E7A157524DC2}"/>
              </a:ext>
            </a:extLst>
          </p:cNvPr>
          <p:cNvSpPr/>
          <p:nvPr/>
        </p:nvSpPr>
        <p:spPr>
          <a:xfrm>
            <a:off x="17274746" y="5371056"/>
            <a:ext cx="2471351" cy="864978"/>
          </a:xfrm>
          <a:prstGeom prst="leftArrow">
            <a:avLst>
              <a:gd name="adj1" fmla="val 50000"/>
              <a:gd name="adj2" fmla="val 5571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topphierarki</a:t>
            </a:r>
          </a:p>
        </p:txBody>
      </p:sp>
    </p:spTree>
    <p:extLst>
      <p:ext uri="{BB962C8B-B14F-4D97-AF65-F5344CB8AC3E}">
        <p14:creationId xmlns:p14="http://schemas.microsoft.com/office/powerpoint/2010/main" val="35835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D8C847-C5C2-44FC-98C4-BA67F0B0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79" y="390276"/>
            <a:ext cx="21566696" cy="1673620"/>
          </a:xfrm>
        </p:spPr>
        <p:txBody>
          <a:bodyPr/>
          <a:lstStyle/>
          <a:p>
            <a:r>
              <a:rPr lang="nb-NO" dirty="0"/>
              <a:t>De 19 topphierarkiene i Snomed CT (1/2)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D81FE89-783B-4471-8240-19FA7117D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785296"/>
              </p:ext>
            </p:extLst>
          </p:nvPr>
        </p:nvGraphicFramePr>
        <p:xfrm>
          <a:off x="794084" y="1991293"/>
          <a:ext cx="23100633" cy="1144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772">
                  <a:extLst>
                    <a:ext uri="{9D8B030D-6E8A-4147-A177-3AD203B41FA5}">
                      <a16:colId xmlns:a16="http://schemas.microsoft.com/office/drawing/2014/main" val="191426259"/>
                    </a:ext>
                  </a:extLst>
                </a:gridCol>
                <a:gridCol w="3904944">
                  <a:extLst>
                    <a:ext uri="{9D8B030D-6E8A-4147-A177-3AD203B41FA5}">
                      <a16:colId xmlns:a16="http://schemas.microsoft.com/office/drawing/2014/main" val="3740365265"/>
                    </a:ext>
                  </a:extLst>
                </a:gridCol>
                <a:gridCol w="15207917">
                  <a:extLst>
                    <a:ext uri="{9D8B030D-6E8A-4147-A177-3AD203B41FA5}">
                      <a16:colId xmlns:a16="http://schemas.microsoft.com/office/drawing/2014/main" val="2768129286"/>
                    </a:ext>
                  </a:extLst>
                </a:gridCol>
              </a:tblGrid>
              <a:tr h="763309">
                <a:tc>
                  <a:txBody>
                    <a:bodyPr/>
                    <a:lstStyle/>
                    <a:p>
                      <a:r>
                        <a:rPr lang="nb-NO" dirty="0"/>
                        <a:t>Engelsk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Eksempel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972188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Body structure (body structure)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Kroppsstruktur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Normale og unormale anatomiske strukturer. </a:t>
                      </a:r>
                      <a:br>
                        <a:rPr lang="nb-NO" sz="2800" dirty="0">
                          <a:effectLst/>
                        </a:rPr>
                      </a:br>
                      <a:r>
                        <a:rPr lang="nb-NO" sz="2800" dirty="0">
                          <a:effectLst/>
                        </a:rPr>
                        <a:t>F.eks: hjerte, endokrine kjertler eller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vaskulær misdannelse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888282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Clinical </a:t>
                      </a:r>
                      <a:r>
                        <a:rPr lang="nb-NO" sz="2800" b="0" dirty="0" err="1">
                          <a:effectLst/>
                        </a:rPr>
                        <a:t>finding</a:t>
                      </a:r>
                      <a:r>
                        <a:rPr lang="nb-NO" sz="2800" b="0" dirty="0">
                          <a:effectLst/>
                        </a:rPr>
                        <a:t> (</a:t>
                      </a:r>
                      <a:r>
                        <a:rPr lang="nb-NO" sz="2800" b="0" dirty="0" err="1">
                          <a:effectLst/>
                        </a:rPr>
                        <a:t>finding</a:t>
                      </a:r>
                      <a:r>
                        <a:rPr lang="nb-NO" sz="2800" b="0" dirty="0">
                          <a:effectLst/>
                        </a:rPr>
                        <a:t>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Klinisk funn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Resultat av klinisk observasjon, evaluering eller vurdering. Både normale og unormale funn. F.eks: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normal pust, </a:t>
                      </a:r>
                      <a:r>
                        <a:rPr lang="nb-NO" sz="2800" dirty="0">
                          <a:effectLst/>
                        </a:rPr>
                        <a:t>vondt i hodet, astma eller hjerteinfarkt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054958"/>
                  </a:ext>
                </a:extLst>
              </a:tr>
              <a:tr h="159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Environment or geografic location (environment/location)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Sted eller geografisk 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Representerer ulike typer miljøer samt navngitte, geografiske steder. </a:t>
                      </a:r>
                      <a:br>
                        <a:rPr lang="nb-NO" sz="2800" dirty="0">
                          <a:effectLst/>
                        </a:rPr>
                      </a:br>
                      <a:r>
                        <a:rPr lang="nb-NO" sz="2800" dirty="0">
                          <a:effectLst/>
                        </a:rPr>
                        <a:t>F.eks: intensivavdeling, Spania.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931285"/>
                  </a:ext>
                </a:extLst>
              </a:tr>
              <a:tr h="617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Event (event)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Hendelse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Hendelser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som ikke er prosedyrer eller inngrep. F.eks: </a:t>
                      </a:r>
                      <a:r>
                        <a:rPr lang="nb-NO" sz="2800" dirty="0">
                          <a:effectLst/>
                        </a:rPr>
                        <a:t>oversvømmelse, jordskjelv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471910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Observable entity (observable entity)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Observerbar forekomst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Noe som kan observeres og som representerer et spørsmål eller vurdering som kan gi et svar eller resultat. F.eks systolisk blodtrykk, farge på regnbuehinne, kjønn.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265527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Organism (organism)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Organisme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>
                          <a:effectLst/>
                        </a:rPr>
                        <a:t>Organismer som er viktig innen medisin – som mikroorganismer, dyr og planter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b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F.eks.</a:t>
                      </a:r>
                      <a:r>
                        <a:rPr lang="nb-NO" sz="2800" dirty="0">
                          <a:effectLst/>
                        </a:rPr>
                        <a:t> </a:t>
                      </a:r>
                      <a:r>
                        <a:rPr lang="nb-NO" sz="2800" i="0" dirty="0">
                          <a:effectLst/>
                        </a:rPr>
                        <a:t>genus streptococcus</a:t>
                      </a:r>
                      <a:r>
                        <a:rPr lang="nb-NO" sz="2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meticillinresistent stafylokokk, golden retriever, amaryllis.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42359"/>
                  </a:ext>
                </a:extLst>
              </a:tr>
              <a:tr h="112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Pharmaceutical/biologic product (product)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Farmasøytisk eller biologisk 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Representerer legemidler – amoxicillin kapsel, paracetamol + kodein, tablett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81025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Physical force (physical force)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Ekstern 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Fysiske faktorer/krefter som kan forårsake skader</a:t>
                      </a:r>
                      <a:br>
                        <a:rPr lang="nb-NO" sz="2800" dirty="0">
                          <a:effectLst/>
                        </a:rPr>
                      </a:br>
                      <a:r>
                        <a:rPr lang="nb-NO" sz="2800" dirty="0">
                          <a:effectLst/>
                        </a:rPr>
                        <a:t>F.eks: friksjon, stråling, brann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239363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Physical object (physical object)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Fysisk gjenstand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Naturlige og kunstige gjenstander</a:t>
                      </a:r>
                      <a:br>
                        <a:rPr lang="nb-NO" sz="2800" dirty="0">
                          <a:effectLst/>
                        </a:rPr>
                      </a:br>
                      <a:r>
                        <a:rPr lang="nb-NO" sz="2800" dirty="0">
                          <a:effectLst/>
                        </a:rPr>
                        <a:t>F.eks: rullator, implantat, bandasje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142970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effectLst/>
                        </a:rPr>
                        <a:t>Procedure (procedure)</a:t>
                      </a:r>
                      <a:endParaRPr lang="nb-NO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Prosedyre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Prosedyrer er alle former for aktivitet som utføres innen helse og omsorg</a:t>
                      </a:r>
                      <a:br>
                        <a:rPr lang="nb-NO" sz="2800" dirty="0">
                          <a:effectLst/>
                        </a:rPr>
                      </a:br>
                      <a:r>
                        <a:rPr lang="nb-NO" sz="2800" dirty="0">
                          <a:effectLst/>
                        </a:rPr>
                        <a:t>F.eks: appendektomi, injeksjon, fysioterapi, opplæring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579197"/>
                  </a:ext>
                </a:extLst>
              </a:tr>
            </a:tbl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28F82D-A71A-4B91-B140-32FF151FD3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502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F8383C-FDB4-4077-9987-C6D55602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4E224F-50C4-453B-8347-C1918BB2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9" y="2283927"/>
            <a:ext cx="21566696" cy="86590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Felles språk</a:t>
            </a:r>
          </a:p>
          <a:p>
            <a:r>
              <a:rPr lang="nb-NO" dirty="0"/>
              <a:t>Hva er terminologi?</a:t>
            </a:r>
          </a:p>
          <a:p>
            <a:r>
              <a:rPr lang="nb-NO" dirty="0"/>
              <a:t>Hva er Snomed CT?</a:t>
            </a:r>
          </a:p>
          <a:p>
            <a:r>
              <a:rPr lang="nb-NO" dirty="0"/>
              <a:t>Terminologi vs. klassifikasjon</a:t>
            </a:r>
          </a:p>
          <a:p>
            <a:r>
              <a:rPr lang="nb-NO" dirty="0"/>
              <a:t>Snomed CT-teori</a:t>
            </a:r>
          </a:p>
          <a:p>
            <a:pPr lvl="1"/>
            <a:r>
              <a:rPr lang="nb-NO" dirty="0"/>
              <a:t>Snomed CT-komponenter</a:t>
            </a:r>
          </a:p>
          <a:p>
            <a:pPr lvl="1"/>
            <a:r>
              <a:rPr lang="nb-NO" dirty="0"/>
              <a:t>Begrepsmodellen</a:t>
            </a:r>
          </a:p>
          <a:p>
            <a:r>
              <a:rPr lang="nb-NO" dirty="0"/>
              <a:t>Se i </a:t>
            </a:r>
            <a:r>
              <a:rPr lang="nb-NO" dirty="0" err="1"/>
              <a:t>browseren</a:t>
            </a:r>
            <a:r>
              <a:rPr lang="nb-NO" dirty="0"/>
              <a:t> sammen</a:t>
            </a:r>
          </a:p>
          <a:p>
            <a:r>
              <a:rPr lang="nb-NO" dirty="0"/>
              <a:t>Oppgaver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Oppgavepause 10 min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Gjennomgang av oppgaver</a:t>
            </a:r>
          </a:p>
          <a:p>
            <a:r>
              <a:rPr lang="nb-NO" dirty="0"/>
              <a:t>Språklige retningslinjer</a:t>
            </a:r>
          </a:p>
          <a:p>
            <a:r>
              <a:rPr lang="nb-NO" dirty="0"/>
              <a:t>Oppsummering og avslutning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918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DFC0E6-CD52-497F-A0E6-C0A354D9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19 topphierarkiene i Snomed CT (2/2)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DF767764-F570-45A9-9B8D-7FFE6DDB9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161434"/>
              </p:ext>
            </p:extLst>
          </p:nvPr>
        </p:nvGraphicFramePr>
        <p:xfrm>
          <a:off x="745958" y="1983800"/>
          <a:ext cx="22196276" cy="1145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val="3999892472"/>
                    </a:ext>
                  </a:extLst>
                </a:gridCol>
                <a:gridCol w="3654668">
                  <a:extLst>
                    <a:ext uri="{9D8B030D-6E8A-4147-A177-3AD203B41FA5}">
                      <a16:colId xmlns:a16="http://schemas.microsoft.com/office/drawing/2014/main" val="1359908949"/>
                    </a:ext>
                  </a:extLst>
                </a:gridCol>
                <a:gridCol w="14327623">
                  <a:extLst>
                    <a:ext uri="{9D8B030D-6E8A-4147-A177-3AD203B41FA5}">
                      <a16:colId xmlns:a16="http://schemas.microsoft.com/office/drawing/2014/main" val="1292863975"/>
                    </a:ext>
                  </a:extLst>
                </a:gridCol>
              </a:tblGrid>
              <a:tr h="691939">
                <a:tc>
                  <a:txBody>
                    <a:bodyPr/>
                    <a:lstStyle/>
                    <a:p>
                      <a:r>
                        <a:rPr lang="nb-NO" dirty="0"/>
                        <a:t>Engelsk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Norsk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Eksempel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021960"/>
                  </a:ext>
                </a:extLst>
              </a:tr>
              <a:tr h="1019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Qualifier value (</a:t>
                      </a:r>
                      <a:r>
                        <a:rPr lang="nb-NO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qualifier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Bestemmelsesverdi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Dette hierarkiet består av attributtverdier som brukes i å modellere konsepter </a:t>
                      </a:r>
                      <a:b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F.eks. venstre, unormalt resultat, sort. 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157025"/>
                  </a:ext>
                </a:extLst>
              </a:tr>
              <a:tr h="1019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 artifact (record artifact)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Dokumentasjon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Innhold som er laget for å gi andre informasjon om journalhendelser eller rådende omstendigheter. F.eks: journaloppføring, fødselsattest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014355"/>
                  </a:ext>
                </a:extLst>
              </a:tr>
              <a:tr h="2605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Situation with explicit context (situation)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Begrep med eksplisitt kontekst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Kliniske funn og prosedyrer som oppgir en eksplisitt kontekst. </a:t>
                      </a:r>
                      <a:b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b-NO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F.eks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b-NO" sz="28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planlagt 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endoskopi. 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referere til annen person enn pasienten oppgitt i journalen. </a:t>
                      </a:r>
                      <a:r>
                        <a:rPr lang="nb-NO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F.eks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forekomst av glaukom </a:t>
                      </a:r>
                      <a:r>
                        <a:rPr lang="nb-NO" sz="28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familien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liniske funn eller prosedyrer som har blitt oppdaget/skjedd på et tidligere tidspunkt. </a:t>
                      </a:r>
                      <a:r>
                        <a:rPr lang="nb-NO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F.eks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b-NO" sz="28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tidligere tilfelle 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 hjerteinfarkt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98916"/>
                  </a:ext>
                </a:extLst>
              </a:tr>
              <a:tr h="951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SNOMED CT Model Component (metadata)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Snomed CT-metadata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Metadata som støtter SNOMED CT-utgivelser.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834344"/>
                  </a:ext>
                </a:extLst>
              </a:tr>
              <a:tr h="1019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context (social context)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Sosiale forhold og omstendigheter som er av betydning for helsevesenet. </a:t>
                      </a:r>
                      <a:r>
                        <a:rPr lang="nb-NO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F.eks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yrke, religion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61581"/>
                  </a:ext>
                </a:extLst>
              </a:tr>
              <a:tr h="1021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concept  (special concept)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Inaktiverte begrep og navigeringsbegrep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Begrep som ikke har noen funksjon i den formelle logikken for begrepsmodellen i SNOMED CT.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28790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Specimen (specimen)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Prøvemateriale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Prøvemateriale (som regel fra) en pasient. F.eks: urinprøve, hudbiopsi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612452"/>
                  </a:ext>
                </a:extLst>
              </a:tr>
              <a:tr h="1019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Staging and scales  (staging scale)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Stadieinndeling og skala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Estimeringsskalaer og systemer for stadieinndelinger. F.eks: Glasgow coma scale, </a:t>
                      </a:r>
                      <a:r>
                        <a:rPr lang="nb-NO" sz="2800" dirty="0"/>
                        <a:t>Dukes staging system.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660850"/>
                  </a:ext>
                </a:extLst>
              </a:tr>
              <a:tr h="1548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Substance (substance)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substans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Generelle stoffer, de kjemiske bestanddelene i farmasøytiske/biologiske produkter, kroppsvæsker, næringsstoffer og diagnostiske substanser. </a:t>
                      </a:r>
                      <a:b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b-NO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F.eks</a:t>
                      </a: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metan, insulin, albumin.</a:t>
                      </a:r>
                      <a:endParaRPr lang="nb-NO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193642"/>
                  </a:ext>
                </a:extLst>
              </a:tr>
            </a:tbl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F21088-0451-47CD-8A15-3EDC730B8F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283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979BA-E7A8-4221-A3AC-E24D50B9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Kroppsstuktur-hierarkiet i begrepsmodellen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B1BE92-7862-4EED-932A-A584E8F066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C7CF314-A46F-4769-947A-BE5DBA26663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2034528" y="3143250"/>
            <a:ext cx="9950583" cy="6389789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0CBF480-C9EE-4483-8922-B2DA1AA589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397303" y="2743176"/>
            <a:ext cx="10549318" cy="991728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SEP (structure-</a:t>
            </a:r>
            <a:r>
              <a:rPr lang="nb-NO" dirty="0" err="1"/>
              <a:t>entire</a:t>
            </a:r>
            <a:r>
              <a:rPr lang="nb-NO" dirty="0"/>
              <a:t>-part)-modellen</a:t>
            </a:r>
            <a:br>
              <a:rPr lang="nb-NO" dirty="0"/>
            </a:br>
            <a:endParaRPr lang="nb-NO" dirty="0"/>
          </a:p>
          <a:p>
            <a:r>
              <a:rPr lang="nb-NO" sz="3600" dirty="0"/>
              <a:t>Struktur (structure) er den mest generelle måten å referere til et organ, kroppssystem eller anatomisk enhet. </a:t>
            </a:r>
            <a:br>
              <a:rPr lang="nb-NO" sz="3600" dirty="0"/>
            </a:br>
            <a:endParaRPr lang="nb-NO" sz="3600" dirty="0"/>
          </a:p>
          <a:p>
            <a:r>
              <a:rPr lang="nb-NO" sz="3600" dirty="0"/>
              <a:t>Hele (entire) refererer til et komplett organ, kroppssystem eller anatomisk enhet</a:t>
            </a:r>
            <a:br>
              <a:rPr lang="nb-NO" sz="3600" dirty="0"/>
            </a:br>
            <a:br>
              <a:rPr lang="nb-NO" sz="3600" dirty="0"/>
            </a:br>
            <a:endParaRPr lang="nb-NO" sz="3600" dirty="0"/>
          </a:p>
          <a:p>
            <a:r>
              <a:rPr lang="nb-NO" sz="3600" dirty="0"/>
              <a:t>Del (part) refererer til en del av et organ, kroppssystem eller anatomisk enhet. </a:t>
            </a:r>
            <a:br>
              <a:rPr lang="nb-NO" sz="2800" dirty="0"/>
            </a:br>
            <a:endParaRPr lang="nb-NO" sz="2400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992A36-B701-40C8-A808-F770E10BF78C}"/>
              </a:ext>
            </a:extLst>
          </p:cNvPr>
          <p:cNvSpPr/>
          <p:nvPr/>
        </p:nvSpPr>
        <p:spPr>
          <a:xfrm flipH="1" flipV="1">
            <a:off x="14368156" y="7181166"/>
            <a:ext cx="191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b="0" i="0" dirty="0">
              <a:solidFill>
                <a:srgbClr val="172B4D"/>
              </a:solidFill>
              <a:effectLst/>
              <a:latin typeface="Open San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DA10267-803A-4912-9F05-8E16A9C52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60" y="10299574"/>
            <a:ext cx="4727592" cy="242074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3165CA4-A6C6-449D-9F65-9596229B1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76" y="3143250"/>
            <a:ext cx="2582009" cy="33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C458-7521-4B50-9140-AF97DE4D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Kliniske funn har et stort hierarki under seg – Sykdommer</a:t>
            </a:r>
            <a:endParaRPr lang="nb-NO" sz="2800" dirty="0">
              <a:highlight>
                <a:srgbClr val="FFFF00"/>
              </a:highlight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653A8BF-E89C-4494-BCE2-AD349E214B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3C09F8F-4F15-4D09-8877-6C987FD936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38500" y="8870311"/>
            <a:ext cx="10549318" cy="8795444"/>
          </a:xfrm>
        </p:spPr>
        <p:txBody>
          <a:bodyPr>
            <a:normAutofit/>
          </a:bodyPr>
          <a:lstStyle/>
          <a:p>
            <a:r>
              <a:rPr lang="nb-NO" sz="3500" dirty="0"/>
              <a:t>I de fleste tilfeller følger emneknaggen (semantic tag) videre ned i subhierarkiene. Det finnes unntak, for eksempel kliniske funn.</a:t>
            </a:r>
            <a:br>
              <a:rPr lang="nb-NO" sz="3500" dirty="0"/>
            </a:br>
            <a:endParaRPr lang="nb-NO" sz="3500" dirty="0"/>
          </a:p>
          <a:p>
            <a:r>
              <a:rPr lang="nb-NO" sz="3500" dirty="0"/>
              <a:t>Under dette hierarkiet er det et annet stort hierarki av sykdommer (10 000), og disse begrepene har en annen emneknagg (semantic tag) disorder.</a:t>
            </a:r>
          </a:p>
          <a:p>
            <a:pPr marL="0" indent="0">
              <a:buNone/>
            </a:pPr>
            <a:endParaRPr lang="nb-NO" b="1" dirty="0"/>
          </a:p>
        </p:txBody>
      </p:sp>
      <p:pic>
        <p:nvPicPr>
          <p:cNvPr id="11" name="Bilde 10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3668040-2E19-41CC-A896-81E90961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00" y="2376715"/>
            <a:ext cx="7581750" cy="63030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866ADE0-CB75-40DB-9BBB-3821B70687A2}"/>
              </a:ext>
            </a:extLst>
          </p:cNvPr>
          <p:cNvSpPr/>
          <p:nvPr/>
        </p:nvSpPr>
        <p:spPr>
          <a:xfrm>
            <a:off x="647700" y="12827366"/>
            <a:ext cx="4895850" cy="611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2B1F00BB-4AFC-4F5C-9112-2001A348D492}"/>
              </a:ext>
            </a:extLst>
          </p:cNvPr>
          <p:cNvSpPr txBox="1">
            <a:spLocks/>
          </p:cNvSpPr>
          <p:nvPr/>
        </p:nvSpPr>
        <p:spPr>
          <a:xfrm>
            <a:off x="12916050" y="3974461"/>
            <a:ext cx="10549318" cy="87954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500" b="1" dirty="0"/>
              <a:t>Finding: </a:t>
            </a:r>
            <a:r>
              <a:rPr lang="nb-NO" sz="3500" dirty="0"/>
              <a:t>normale og unormale funn</a:t>
            </a:r>
          </a:p>
          <a:p>
            <a:pPr marL="432000" lvl="1" indent="0">
              <a:buNone/>
            </a:pPr>
            <a:r>
              <a:rPr lang="nb-NO" sz="3100" dirty="0"/>
              <a:t>Eks: |normal hjerterytme (</a:t>
            </a:r>
            <a:r>
              <a:rPr lang="nb-NO" sz="3100" dirty="0" err="1"/>
              <a:t>finding</a:t>
            </a:r>
            <a:r>
              <a:rPr lang="nb-NO" sz="3100" dirty="0"/>
              <a:t>)|</a:t>
            </a:r>
            <a:br>
              <a:rPr lang="nb-NO" sz="3100" dirty="0"/>
            </a:br>
            <a:endParaRPr lang="nb-NO" sz="3100" dirty="0"/>
          </a:p>
          <a:p>
            <a:r>
              <a:rPr lang="nb-NO" sz="3500" b="1" dirty="0" err="1"/>
              <a:t>Disorder</a:t>
            </a:r>
            <a:r>
              <a:rPr lang="nb-NO" sz="3500" b="1" dirty="0"/>
              <a:t>: </a:t>
            </a:r>
            <a:r>
              <a:rPr lang="nb-NO" sz="3500" dirty="0"/>
              <a:t>unormale kliniske tilstander som varer over tid. Har en underliggende patologisk prosess.</a:t>
            </a:r>
          </a:p>
          <a:p>
            <a:pPr marL="432000" lvl="1" indent="0">
              <a:buNone/>
            </a:pPr>
            <a:r>
              <a:rPr lang="nb-NO" sz="3100" dirty="0"/>
              <a:t>Eks: |høyt blodtrykk (</a:t>
            </a:r>
            <a:r>
              <a:rPr lang="nb-NO" sz="3100" dirty="0" err="1"/>
              <a:t>disorder</a:t>
            </a:r>
            <a:r>
              <a:rPr lang="nb-NO" sz="3100" dirty="0"/>
              <a:t>)|</a:t>
            </a:r>
            <a:br>
              <a:rPr lang="nb-NO" sz="3100" dirty="0"/>
            </a:br>
            <a:endParaRPr lang="nb-NO" sz="3100" dirty="0"/>
          </a:p>
          <a:p>
            <a:pPr marL="432000" lvl="1" indent="0">
              <a:buNone/>
            </a:pPr>
            <a:endParaRPr lang="nb-NO" sz="3100" dirty="0"/>
          </a:p>
          <a:p>
            <a:pPr marL="432000" lvl="1" indent="0">
              <a:buNone/>
            </a:pPr>
            <a:r>
              <a:rPr lang="nb-NO" sz="3100" dirty="0"/>
              <a:t> |</a:t>
            </a:r>
            <a:r>
              <a:rPr lang="nb-NO" sz="3100" dirty="0" err="1"/>
              <a:t>Hearing</a:t>
            </a:r>
            <a:r>
              <a:rPr lang="nb-NO" sz="3100" dirty="0"/>
              <a:t> loss (</a:t>
            </a:r>
            <a:r>
              <a:rPr lang="nb-NO" sz="3100" dirty="0" err="1"/>
              <a:t>disorder</a:t>
            </a:r>
            <a:r>
              <a:rPr lang="nb-NO" sz="3100" dirty="0"/>
              <a:t>)| </a:t>
            </a:r>
            <a:r>
              <a:rPr lang="nb-NO" sz="3100" dirty="0" err="1"/>
              <a:t>vs</a:t>
            </a:r>
            <a:r>
              <a:rPr lang="nb-NO" sz="3100" dirty="0"/>
              <a:t> |</a:t>
            </a:r>
            <a:r>
              <a:rPr lang="nb-NO" sz="3100" dirty="0" err="1"/>
              <a:t>Hearing</a:t>
            </a:r>
            <a:r>
              <a:rPr lang="nb-NO" sz="3100" dirty="0"/>
              <a:t> </a:t>
            </a:r>
            <a:r>
              <a:rPr lang="nb-NO" sz="3100" dirty="0" err="1"/>
              <a:t>worse</a:t>
            </a:r>
            <a:r>
              <a:rPr lang="nb-NO" sz="3100" dirty="0"/>
              <a:t> (</a:t>
            </a:r>
            <a:r>
              <a:rPr lang="nb-NO" sz="3100" dirty="0" err="1"/>
              <a:t>finding</a:t>
            </a:r>
            <a:r>
              <a:rPr lang="nb-NO" sz="3100" dirty="0"/>
              <a:t>)|</a:t>
            </a:r>
          </a:p>
        </p:txBody>
      </p:sp>
    </p:spTree>
    <p:extLst>
      <p:ext uri="{BB962C8B-B14F-4D97-AF65-F5344CB8AC3E}">
        <p14:creationId xmlns:p14="http://schemas.microsoft.com/office/powerpoint/2010/main" val="47425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6CFFB5-07C2-4E29-9359-6EB179B3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Begrepsmodellen for attributt-relasjoner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70041C-DFFF-441B-ACC7-63F0259A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9" y="2376715"/>
            <a:ext cx="21566696" cy="9918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I SNOMED CT brukes attributter for å spesifisere egenskaper hos et begrep. Det finns i dag mer enn 100 definierende attributter for disse begrepsdefinisjonene. Her er noen av de vanligste: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DAE0CE-2F85-4339-96C7-ADA64CEF5FD3}"/>
              </a:ext>
            </a:extLst>
          </p:cNvPr>
          <p:cNvSpPr/>
          <p:nvPr/>
        </p:nvSpPr>
        <p:spPr>
          <a:xfrm>
            <a:off x="14744700" y="3453157"/>
            <a:ext cx="6343650" cy="22098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>
                <a:solidFill>
                  <a:schemeClr val="tx1"/>
                </a:solidFill>
              </a:rPr>
              <a:t>OBS! Attributt-relasjoner kan kun anvendes i henhold til reglene som er beskrevet i begrepsmodellen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F723FAC-BBC1-46FF-8401-419772DB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02" y="3453157"/>
            <a:ext cx="13159048" cy="6198472"/>
          </a:xfrm>
          <a:prstGeom prst="rect">
            <a:avLst/>
          </a:prstGeom>
        </p:spPr>
      </p:pic>
      <p:pic>
        <p:nvPicPr>
          <p:cNvPr id="11" name="Bilde 10" descr="Et bilde som inneholder skilt, klokke&#10;&#10;Automatisk generert beskrivelse">
            <a:extLst>
              <a:ext uri="{FF2B5EF4-FFF2-40B4-BE49-F238E27FC236}">
                <a16:creationId xmlns:a16="http://schemas.microsoft.com/office/drawing/2014/main" id="{70DF23A0-988B-442D-B9C2-72F402D1E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37" y="10003440"/>
            <a:ext cx="9204543" cy="3192905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4FC91C6D-84C4-493A-9692-4BB5E1207554}"/>
              </a:ext>
            </a:extLst>
          </p:cNvPr>
          <p:cNvSpPr/>
          <p:nvPr/>
        </p:nvSpPr>
        <p:spPr>
          <a:xfrm>
            <a:off x="1474223" y="9838073"/>
            <a:ext cx="4622886" cy="215940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Begrepene et attributt kan brukes på kalles attributtets domene (domain)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13" name="Pil: venstre 12">
            <a:extLst>
              <a:ext uri="{FF2B5EF4-FFF2-40B4-BE49-F238E27FC236}">
                <a16:creationId xmlns:a16="http://schemas.microsoft.com/office/drawing/2014/main" id="{525B2F11-DCD8-4D3F-8B4E-5E3FE29F7A4D}"/>
              </a:ext>
            </a:extLst>
          </p:cNvPr>
          <p:cNvSpPr/>
          <p:nvPr/>
        </p:nvSpPr>
        <p:spPr>
          <a:xfrm>
            <a:off x="14954250" y="9717576"/>
            <a:ext cx="5553110" cy="2400395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solidFill>
                  <a:schemeClr val="tx1"/>
                </a:solidFill>
              </a:rPr>
              <a:t>De tillate</a:t>
            </a:r>
            <a:r>
              <a:rPr lang="sv-SE" sz="2000" i="1" dirty="0">
                <a:solidFill>
                  <a:schemeClr val="tx1"/>
                </a:solidFill>
              </a:rPr>
              <a:t> begrepsverdiene </a:t>
            </a:r>
            <a:r>
              <a:rPr lang="sv-SE" sz="2000" dirty="0">
                <a:solidFill>
                  <a:schemeClr val="tx1"/>
                </a:solidFill>
              </a:rPr>
              <a:t>for hvert attributt kalles attributtets rekkevidde (range)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986F0B6-D38C-4A4F-A540-E5A5B0BE3A9E}"/>
              </a:ext>
            </a:extLst>
          </p:cNvPr>
          <p:cNvSpPr/>
          <p:nvPr/>
        </p:nvSpPr>
        <p:spPr>
          <a:xfrm>
            <a:off x="438150" y="12733841"/>
            <a:ext cx="4622886" cy="73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966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286D5E-688A-47C3-A4A9-7C43E29B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377" y="415055"/>
            <a:ext cx="21566696" cy="167362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Definerte og primitive begreper</a:t>
            </a:r>
            <a:br>
              <a:rPr lang="en-US" b="0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959CCFA-2CFB-429E-9199-B748C60D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4376F9-A6F2-489B-B539-236B9B6CFF66}" type="slidenum">
              <a:rPr lang="nb-NO" smtClean="0"/>
              <a:pPr/>
              <a:t>24</a:t>
            </a:fld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D1D72A-16E9-4572-826C-6BF106C8F049}"/>
              </a:ext>
            </a:extLst>
          </p:cNvPr>
          <p:cNvSpPr/>
          <p:nvPr/>
        </p:nvSpPr>
        <p:spPr>
          <a:xfrm>
            <a:off x="1127051" y="10137885"/>
            <a:ext cx="9049176" cy="24486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Forskjellen mellom definerte og primitive begreper er at attributtene i et definert begrep er tilstrekkelige for å skille begrepet fra andre begreper. Det skal altså ikke være mulighet for at begrepet kan misforstås.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150B0D2-B219-4AD6-8BE5-D1B63FE945A5}"/>
              </a:ext>
            </a:extLst>
          </p:cNvPr>
          <p:cNvSpPr/>
          <p:nvPr/>
        </p:nvSpPr>
        <p:spPr>
          <a:xfrm>
            <a:off x="13829235" y="10137885"/>
            <a:ext cx="8093422" cy="24486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«Akutt sykdom» er spesifisert som nettopp en ‘akutt sykdom’. Altså, noe som har oppstått plutselig. «Sykdom» kan være både akutt, ikke akutt eller kronisk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428D1D44-DE29-4353-8F17-05C8F5297A20}"/>
              </a:ext>
            </a:extLst>
          </p:cNvPr>
          <p:cNvSpPr/>
          <p:nvPr/>
        </p:nvSpPr>
        <p:spPr>
          <a:xfrm>
            <a:off x="10819597" y="10617681"/>
            <a:ext cx="2509955" cy="1003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B7057B1-9BBE-43AD-A103-8583DF56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128" y="5078445"/>
            <a:ext cx="9049176" cy="480855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71412D20-B1CF-4A34-98BA-1958424D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628" y="5595312"/>
            <a:ext cx="6869718" cy="3364455"/>
          </a:xfrm>
          <a:prstGeom prst="rect">
            <a:avLst/>
          </a:prstGeom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95CA386-F117-485D-8227-21E91D377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09883" y="3548683"/>
            <a:ext cx="3513753" cy="160987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D5374DD-16C6-4BB4-8106-8FDDB2EBB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8128" y="3502705"/>
            <a:ext cx="3354556" cy="1452244"/>
          </a:xfrm>
          <a:prstGeom prst="rect">
            <a:avLst/>
          </a:prstGeom>
        </p:spPr>
      </p:pic>
      <p:sp>
        <p:nvSpPr>
          <p:cNvPr id="5" name="Pil: venstre 4">
            <a:extLst>
              <a:ext uri="{FF2B5EF4-FFF2-40B4-BE49-F238E27FC236}">
                <a16:creationId xmlns:a16="http://schemas.microsoft.com/office/drawing/2014/main" id="{77D4CEF2-FD18-4311-969A-F8FD5D5FFD47}"/>
              </a:ext>
            </a:extLst>
          </p:cNvPr>
          <p:cNvSpPr/>
          <p:nvPr/>
        </p:nvSpPr>
        <p:spPr>
          <a:xfrm rot="20133293">
            <a:off x="12168842" y="1595107"/>
            <a:ext cx="4189615" cy="1974264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De tre strekene i den gule sirkelen indikerer at begrepet er definert</a:t>
            </a:r>
          </a:p>
        </p:txBody>
      </p:sp>
    </p:spTree>
    <p:extLst>
      <p:ext uri="{BB962C8B-B14F-4D97-AF65-F5344CB8AC3E}">
        <p14:creationId xmlns:p14="http://schemas.microsoft.com/office/powerpoint/2010/main" val="50840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47BC6-0560-4954-A0EC-525168A0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Begreper kan høres like ut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B00A48-004F-4B9C-98B4-DE9FB5C7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25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69A37FC-B500-469C-A0DB-F22C3FE67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84" y="5262562"/>
            <a:ext cx="10493366" cy="58249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5B7DAAB-18EA-44E2-88B7-09423D867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519" y="5580968"/>
            <a:ext cx="10601519" cy="5219522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27C79715-1FB1-4DDA-871C-06106CF2D8E8}"/>
              </a:ext>
            </a:extLst>
          </p:cNvPr>
          <p:cNvSpPr txBox="1">
            <a:spLocks/>
          </p:cNvSpPr>
          <p:nvPr/>
        </p:nvSpPr>
        <p:spPr>
          <a:xfrm>
            <a:off x="1407858" y="2563974"/>
            <a:ext cx="21566696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0" dirty="0"/>
              <a:t>Alltid vurder meningsinnhold og hierarki – ikke bare ordlyden!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FE2DF90-E1E2-4C17-A50B-63F88075A3E3}"/>
              </a:ext>
            </a:extLst>
          </p:cNvPr>
          <p:cNvSpPr/>
          <p:nvPr/>
        </p:nvSpPr>
        <p:spPr>
          <a:xfrm>
            <a:off x="17510759" y="8229600"/>
            <a:ext cx="4932433" cy="125730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accent6">
                    <a:lumMod val="50000"/>
                  </a:schemeClr>
                </a:solidFill>
              </a:ln>
              <a:noFill/>
            </a:endParaRP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55D805B-A578-455F-8F3D-F8A73C4AA399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9828042" y="9700343"/>
            <a:ext cx="1179331" cy="40762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74F4256C-8F6A-40DC-8B1B-D2CBB60E198E}"/>
              </a:ext>
            </a:extLst>
          </p:cNvPr>
          <p:cNvSpPr/>
          <p:nvPr/>
        </p:nvSpPr>
        <p:spPr>
          <a:xfrm>
            <a:off x="21007373" y="9700343"/>
            <a:ext cx="1967182" cy="8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</a:t>
            </a:r>
          </a:p>
        </p:txBody>
      </p:sp>
    </p:spTree>
    <p:extLst>
      <p:ext uri="{BB962C8B-B14F-4D97-AF65-F5344CB8AC3E}">
        <p14:creationId xmlns:p14="http://schemas.microsoft.com/office/powerpoint/2010/main" val="18874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DE53808-4616-4921-8456-1CDE8665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b-NO" dirty="0"/>
            </a:br>
            <a:r>
              <a:rPr lang="nb-NO" dirty="0"/>
              <a:t>SNOMED CT-</a:t>
            </a:r>
            <a:r>
              <a:rPr lang="nb-NO" dirty="0" err="1"/>
              <a:t>browsern</a:t>
            </a:r>
            <a:endParaRPr lang="nb-NO" sz="44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8C4753-AF0D-4A09-A78E-B5067B1FE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Nå utforsker vi </a:t>
            </a:r>
            <a:r>
              <a:rPr lang="nb-NO" sz="3600" dirty="0">
                <a:hlinkClick r:id="rId3"/>
              </a:rPr>
              <a:t>browseren</a:t>
            </a:r>
            <a:r>
              <a:rPr lang="nb-NO" sz="3600" dirty="0"/>
              <a:t> </a:t>
            </a:r>
            <a:br>
              <a:rPr lang="nb-NO" sz="3600" dirty="0"/>
            </a:br>
            <a:r>
              <a:rPr lang="nb-NO" sz="3600" dirty="0"/>
              <a:t>sammen</a:t>
            </a:r>
            <a:r>
              <a:rPr lang="nb-NO" sz="36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nb-NO" sz="3600" dirty="0">
                <a:hlinkClick r:id="rId4"/>
              </a:rPr>
              <a:t>https://browser.ihtsdotools.org</a:t>
            </a: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>
              <a:hlinkClick r:id="rId5"/>
            </a:endParaRPr>
          </a:p>
          <a:p>
            <a:pPr marL="0" indent="0">
              <a:buNone/>
            </a:pPr>
            <a:r>
              <a:rPr lang="nb-NO" sz="3600" dirty="0" err="1">
                <a:hlinkClick r:id="rId5"/>
              </a:rPr>
              <a:t>Dailybuild</a:t>
            </a:r>
            <a:r>
              <a:rPr lang="nb-NO" sz="3600" dirty="0">
                <a:hlinkClick r:id="rId5"/>
              </a:rPr>
              <a:t> </a:t>
            </a:r>
            <a:r>
              <a:rPr lang="nb-NO" sz="3600" dirty="0"/>
              <a:t>(arbeidsversjon av browseren)</a:t>
            </a:r>
            <a:br>
              <a:rPr lang="nb-NO" dirty="0"/>
            </a:br>
            <a:endParaRPr lang="nb-NO" sz="32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F03EBDE-881D-4EA3-86B5-C5849C541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689" y="2376715"/>
            <a:ext cx="14078198" cy="77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9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54243-6AA7-41F1-9BAE-D5A80874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Gratis undervisningsmateriell fra Snomed International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6EADAB-733C-43F6-875C-F37935C63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r>
              <a:rPr lang="nb-NO" sz="2400" dirty="0">
                <a:hlinkClick r:id="rId3"/>
              </a:rPr>
              <a:t>https://elearning.ihtsdotools.org/course/view.php?id=5&amp;section=1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E250DA-C6D4-4E05-8A72-DCD15111CB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27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23AFAE-7660-49DB-BE93-C7C69A829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93" y="2376715"/>
            <a:ext cx="18614061" cy="635951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0DD1AD6-D7A3-49AB-BD6D-7F62CC790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988" y="7166919"/>
            <a:ext cx="9609308" cy="45945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CAF072A-273C-4A06-B57A-2A0872CEC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987" y="6208295"/>
            <a:ext cx="5297582" cy="86561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5403325-727B-48B1-BBD2-BB4BE60556B3}"/>
              </a:ext>
            </a:extLst>
          </p:cNvPr>
          <p:cNvSpPr/>
          <p:nvPr/>
        </p:nvSpPr>
        <p:spPr>
          <a:xfrm>
            <a:off x="12826845" y="11761500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https://courses.ihtsdotools.org/product?catalog=CLI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1BDAA36-A490-4DD0-9523-040D273FDA17}"/>
              </a:ext>
            </a:extLst>
          </p:cNvPr>
          <p:cNvSpPr/>
          <p:nvPr/>
        </p:nvSpPr>
        <p:spPr>
          <a:xfrm>
            <a:off x="1173893" y="2195268"/>
            <a:ext cx="2743200" cy="81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60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BF894708-997A-4611-A172-0F4A07BB8360}"/>
              </a:ext>
            </a:extLst>
          </p:cNvPr>
          <p:cNvSpPr/>
          <p:nvPr/>
        </p:nvSpPr>
        <p:spPr>
          <a:xfrm>
            <a:off x="0" y="3441469"/>
            <a:ext cx="24382413" cy="7398327"/>
          </a:xfrm>
          <a:prstGeom prst="rect">
            <a:avLst/>
          </a:prstGeom>
          <a:solidFill>
            <a:srgbClr val="C8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467E11-CCA2-4419-9E9A-DE4AAAD2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878861-6F9D-4013-BBCC-9BACB112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375" y="4537502"/>
            <a:ext cx="10623665" cy="763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2. Finn «brudd i tibia» (fracture of tibia)</a:t>
            </a:r>
          </a:p>
          <a:p>
            <a:pPr lvl="1"/>
            <a:r>
              <a:rPr lang="nb-NO" sz="3200" dirty="0"/>
              <a:t>Hva er begreps-id-en?</a:t>
            </a:r>
          </a:p>
          <a:p>
            <a:pPr lvl="1"/>
            <a:r>
              <a:rPr lang="nb-NO" sz="3200" dirty="0"/>
              <a:t>Hva er det fullstendig spesifiserte navnet (FSN)?</a:t>
            </a:r>
          </a:p>
          <a:p>
            <a:pPr lvl="1"/>
            <a:r>
              <a:rPr lang="nb-NO" sz="3200" dirty="0"/>
              <a:t>Hvilke foreldre har begrepet?</a:t>
            </a:r>
          </a:p>
          <a:p>
            <a:pPr lvl="1"/>
            <a:r>
              <a:rPr lang="nb-NO" sz="3200" dirty="0"/>
              <a:t>Hvor mange barn har begrepet?</a:t>
            </a:r>
          </a:p>
          <a:p>
            <a:pPr lvl="1"/>
            <a:r>
              <a:rPr lang="nb-NO" sz="3200" dirty="0"/>
              <a:t>Hvilke attributter har begrepet?</a:t>
            </a:r>
          </a:p>
          <a:p>
            <a:pPr lvl="1"/>
            <a:r>
              <a:rPr lang="nb-NO" sz="3200" dirty="0"/>
              <a:t>Hvilke attributtverdier har begrepet?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937774-FCDA-43CB-8164-8550B814CC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28</a:t>
            </a:fld>
            <a:endParaRPr lang="nb-NO" dirty="0"/>
          </a:p>
        </p:txBody>
      </p:sp>
      <p:pic>
        <p:nvPicPr>
          <p:cNvPr id="8" name="Picture 55">
            <a:extLst>
              <a:ext uri="{FF2B5EF4-FFF2-40B4-BE49-F238E27FC236}">
                <a16:creationId xmlns:a16="http://schemas.microsoft.com/office/drawing/2014/main" id="{EBDEA241-95D0-4DF3-A81A-CCEDC25FF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461" y="4154840"/>
            <a:ext cx="3160352" cy="7633701"/>
          </a:xfrm>
          <a:prstGeom prst="rect">
            <a:avLst/>
          </a:prstGeom>
          <a:effectLst>
            <a:glow rad="88900">
              <a:schemeClr val="bg1">
                <a:alpha val="88000"/>
              </a:schemeClr>
            </a:glow>
          </a:effectLst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10FF60CC-09D9-42C3-B188-9C98CD0D63D1}"/>
              </a:ext>
            </a:extLst>
          </p:cNvPr>
          <p:cNvSpPr txBox="1">
            <a:spLocks/>
          </p:cNvSpPr>
          <p:nvPr/>
        </p:nvSpPr>
        <p:spPr>
          <a:xfrm>
            <a:off x="1744979" y="3941277"/>
            <a:ext cx="7327134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dirty="0"/>
              <a:t>1. I hvilket hierarki finner vi:</a:t>
            </a:r>
          </a:p>
          <a:p>
            <a:pPr lvl="1"/>
            <a:r>
              <a:rPr lang="nb-NO" sz="3200" dirty="0"/>
              <a:t>«normal lever» (liver normal)?</a:t>
            </a:r>
          </a:p>
          <a:p>
            <a:pPr lvl="1"/>
            <a:r>
              <a:rPr lang="nb-NO" sz="3200" dirty="0"/>
              <a:t>«smerte i lever» (liver pain)?</a:t>
            </a:r>
          </a:p>
          <a:p>
            <a:pPr lvl="1"/>
            <a:r>
              <a:rPr lang="nb-NO" sz="3200" dirty="0"/>
              <a:t>«cyste på lever» (cyst of liver)?</a:t>
            </a:r>
          </a:p>
          <a:p>
            <a:pPr lvl="1"/>
            <a:r>
              <a:rPr lang="nb-NO" sz="3200" dirty="0"/>
              <a:t>«biopsi av lever» (biopsy of liver)?</a:t>
            </a:r>
          </a:p>
          <a:p>
            <a:pPr lvl="1"/>
            <a:r>
              <a:rPr lang="nb-NO" sz="3200" dirty="0"/>
              <a:t>«lever»?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55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831218-7B53-4A04-8CE9-A251581BD2BC}"/>
              </a:ext>
            </a:extLst>
          </p:cNvPr>
          <p:cNvSpPr/>
          <p:nvPr/>
        </p:nvSpPr>
        <p:spPr>
          <a:xfrm>
            <a:off x="0" y="3441469"/>
            <a:ext cx="24382413" cy="7398327"/>
          </a:xfrm>
          <a:prstGeom prst="rect">
            <a:avLst/>
          </a:prstGeom>
          <a:solidFill>
            <a:srgbClr val="C8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467E11-CCA2-4419-9E9A-DE4AAAD2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878861-6F9D-4013-BBCC-9BACB112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771" y="4468090"/>
            <a:ext cx="9937274" cy="776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4. Søk etter «biopsy of colon»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/>
              <a:t>Hvilke attributter har begrepet?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/>
              <a:t>Hvilke attributter har foreldrebegrepet «procedure of colon»?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/>
              <a:t>Hvilke attributter har underbegrepet «Endoscopic biopsy of colon»?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937774-FCDA-43CB-8164-8550B814CC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29</a:t>
            </a:fld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1B5A03-5F5E-466C-A9C3-930F07B9C693}"/>
              </a:ext>
            </a:extLst>
          </p:cNvPr>
          <p:cNvSpPr txBox="1">
            <a:spLocks/>
          </p:cNvSpPr>
          <p:nvPr/>
        </p:nvSpPr>
        <p:spPr>
          <a:xfrm>
            <a:off x="1592578" y="3788877"/>
            <a:ext cx="7784177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dirty="0"/>
              <a:t>3. Søk etter «appendectomy»:</a:t>
            </a:r>
          </a:p>
          <a:p>
            <a:pPr lvl="1"/>
            <a:r>
              <a:rPr lang="nb-NO" sz="3200" dirty="0"/>
              <a:t>Hva er begrepets FSN?</a:t>
            </a:r>
          </a:p>
          <a:p>
            <a:pPr lvl="1"/>
            <a:r>
              <a:rPr lang="nb-NO" sz="3200" dirty="0"/>
              <a:t>Hvilke attributter er forbundet med begrepet?</a:t>
            </a:r>
          </a:p>
          <a:p>
            <a:pPr lvl="1"/>
            <a:r>
              <a:rPr lang="nb-NO" sz="3200" dirty="0"/>
              <a:t>Hvilke attributtverdier?</a:t>
            </a:r>
            <a:endParaRPr lang="nb-NO" dirty="0"/>
          </a:p>
          <a:p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dirty="0"/>
              <a:t> </a:t>
            </a:r>
          </a:p>
        </p:txBody>
      </p:sp>
      <p:pic>
        <p:nvPicPr>
          <p:cNvPr id="8" name="Picture 55">
            <a:extLst>
              <a:ext uri="{FF2B5EF4-FFF2-40B4-BE49-F238E27FC236}">
                <a16:creationId xmlns:a16="http://schemas.microsoft.com/office/drawing/2014/main" id="{55822E11-6BF7-448C-8C2B-4AE93A84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461" y="4154840"/>
            <a:ext cx="3160352" cy="7633701"/>
          </a:xfrm>
          <a:prstGeom prst="rect">
            <a:avLst/>
          </a:prstGeom>
          <a:effectLst>
            <a:glow rad="889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895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5C1C4F-F899-42B3-8A94-29A46884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språk i helse- og omsorgssektoren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9CE99E-44AE-4FCC-BAE1-88B027B9F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Side </a:t>
            </a:r>
            <a:fld id="{5751DFAA-887F-4071-8EAD-E8CA316FCF0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C1C1C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>
            <a:hlinkClick r:id="rId3"/>
            <a:extLst>
              <a:ext uri="{FF2B5EF4-FFF2-40B4-BE49-F238E27FC236}">
                <a16:creationId xmlns:a16="http://schemas.microsoft.com/office/drawing/2014/main" id="{0D1B8DE2-06A7-4346-9438-43D54B3DC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68" y="2551391"/>
            <a:ext cx="6108597" cy="861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hlinkClick r:id="rId3"/>
            <a:extLst>
              <a:ext uri="{FF2B5EF4-FFF2-40B4-BE49-F238E27FC236}">
                <a16:creationId xmlns:a16="http://schemas.microsoft.com/office/drawing/2014/main" id="{DC3E7CC1-087E-45F8-844B-9206831D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44" y="2551391"/>
            <a:ext cx="6108597" cy="861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4607AE4-E9CA-4F55-9737-BEEDDA5D4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956" y="3167062"/>
            <a:ext cx="7981950" cy="7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831218-7B53-4A04-8CE9-A251581BD2BC}"/>
              </a:ext>
            </a:extLst>
          </p:cNvPr>
          <p:cNvSpPr/>
          <p:nvPr/>
        </p:nvSpPr>
        <p:spPr>
          <a:xfrm>
            <a:off x="0" y="3441469"/>
            <a:ext cx="24382413" cy="7398327"/>
          </a:xfrm>
          <a:prstGeom prst="rect">
            <a:avLst/>
          </a:prstGeom>
          <a:solidFill>
            <a:srgbClr val="C8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467E11-CCA2-4419-9E9A-DE4AAAD2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878861-6F9D-4013-BBCC-9BACB112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771" y="4468090"/>
            <a:ext cx="9937274" cy="7763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6. Gå tilbake til den internasjonale versjonen. </a:t>
            </a:r>
            <a:br>
              <a:rPr lang="nb-NO" dirty="0"/>
            </a:br>
            <a:r>
              <a:rPr lang="nb-NO" dirty="0"/>
              <a:t>Slå opp </a:t>
            </a:r>
            <a:r>
              <a:rPr lang="nb-NO" dirty="0" err="1"/>
              <a:t>SCTId</a:t>
            </a:r>
            <a:r>
              <a:rPr lang="nb-NO" dirty="0"/>
              <a:t>-en: 64033007</a:t>
            </a:r>
          </a:p>
          <a:p>
            <a:r>
              <a:rPr lang="nb-NO" sz="3600" dirty="0"/>
              <a:t>Hva er FSN?</a:t>
            </a:r>
          </a:p>
          <a:p>
            <a:r>
              <a:rPr lang="nb-NO" sz="3600" dirty="0"/>
              <a:t>Se på barna av dette begrepet. Følger begrepet SEP (structure-</a:t>
            </a:r>
            <a:r>
              <a:rPr lang="nb-NO" sz="3600" dirty="0" err="1"/>
              <a:t>entire</a:t>
            </a:r>
            <a:r>
              <a:rPr lang="nb-NO" sz="3600" dirty="0"/>
              <a:t>-part)-modellen?</a:t>
            </a:r>
          </a:p>
          <a:p>
            <a:endParaRPr lang="nb-NO" dirty="0"/>
          </a:p>
          <a:p>
            <a:pPr marL="432000" lvl="1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937774-FCDA-43CB-8164-8550B814CC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30</a:t>
            </a:fld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1B5A03-5F5E-466C-A9C3-930F07B9C693}"/>
              </a:ext>
            </a:extLst>
          </p:cNvPr>
          <p:cNvSpPr txBox="1">
            <a:spLocks/>
          </p:cNvSpPr>
          <p:nvPr/>
        </p:nvSpPr>
        <p:spPr>
          <a:xfrm>
            <a:off x="1592578" y="3788877"/>
            <a:ext cx="7784177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dirty="0"/>
              <a:t>5. Søk etter «coma due to diabetes </a:t>
            </a:r>
            <a:r>
              <a:rPr lang="nb-NO" dirty="0" err="1"/>
              <a:t>mellitus</a:t>
            </a:r>
            <a:r>
              <a:rPr lang="nb-NO" dirty="0"/>
              <a:t>»:</a:t>
            </a:r>
            <a:endParaRPr lang="nb-NO" sz="3200" dirty="0"/>
          </a:p>
          <a:p>
            <a:pPr lvl="1"/>
            <a:r>
              <a:rPr lang="nb-NO" sz="3200" dirty="0"/>
              <a:t>Hva er den svenske foretrukne termen for begrepet?</a:t>
            </a:r>
          </a:p>
          <a:p>
            <a:pPr lvl="1"/>
            <a:r>
              <a:rPr lang="nb-NO" sz="3200" dirty="0"/>
              <a:t>Hva er den danske foretrukne termen?</a:t>
            </a:r>
          </a:p>
          <a:p>
            <a:pPr lvl="1"/>
            <a:r>
              <a:rPr lang="nb-NO" sz="3200" dirty="0"/>
              <a:t>Finnes det en norsk beskrivelse for begrepet?</a:t>
            </a:r>
          </a:p>
          <a:p>
            <a:pPr lvl="1"/>
            <a:endParaRPr lang="nb-NO" dirty="0"/>
          </a:p>
          <a:p>
            <a:endParaRPr lang="nb-NO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dirty="0"/>
              <a:t> </a:t>
            </a:r>
          </a:p>
        </p:txBody>
      </p:sp>
      <p:pic>
        <p:nvPicPr>
          <p:cNvPr id="8" name="Picture 55">
            <a:extLst>
              <a:ext uri="{FF2B5EF4-FFF2-40B4-BE49-F238E27FC236}">
                <a16:creationId xmlns:a16="http://schemas.microsoft.com/office/drawing/2014/main" id="{55822E11-6BF7-448C-8C2B-4AE93A847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461" y="4154840"/>
            <a:ext cx="3160352" cy="7633701"/>
          </a:xfrm>
          <a:prstGeom prst="rect">
            <a:avLst/>
          </a:prstGeom>
          <a:effectLst>
            <a:glow rad="889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9430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vit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8000" dirty="0">
                <a:solidFill>
                  <a:srgbClr val="FFFFFF"/>
                </a:solidFill>
              </a:rPr>
              <a:t>Takk for i dag!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23" y="6649441"/>
            <a:ext cx="11215401" cy="4538512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FFFFFF"/>
                </a:solidFill>
              </a:rPr>
              <a:t>For spørsmål om Snomed CT, send e-post til </a:t>
            </a:r>
          </a:p>
          <a:p>
            <a:pPr algn="l"/>
            <a:r>
              <a:rPr lang="nb-NO" dirty="0">
                <a:solidFill>
                  <a:srgbClr val="FFFFFF"/>
                </a:solidFill>
              </a:rPr>
              <a:t>Trine.Angelskar@ehelse.no</a:t>
            </a:r>
          </a:p>
          <a:p>
            <a:pPr algn="l"/>
            <a:r>
              <a:rPr lang="nb-NO" dirty="0">
                <a:solidFill>
                  <a:srgbClr val="FFFFFF"/>
                </a:solidFill>
              </a:rPr>
              <a:t>Ole.Kristian.Vage@ehelse.no</a:t>
            </a:r>
          </a:p>
          <a:p>
            <a:pPr algn="l"/>
            <a:endParaRPr lang="nb-NO" dirty="0">
              <a:solidFill>
                <a:srgbClr val="FFFFFF"/>
              </a:solidFill>
            </a:endParaRPr>
          </a:p>
          <a:p>
            <a:pPr algn="l"/>
            <a:endParaRPr lang="nb-NO" dirty="0">
              <a:solidFill>
                <a:srgbClr val="FFFFFF"/>
              </a:solidFill>
            </a:endParaRPr>
          </a:p>
          <a:p>
            <a:pPr algn="l"/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9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A579B5-1121-4532-AB3B-4A3BC0C9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pPr defTabSz="1828545"/>
            <a:r>
              <a:rPr lang="nb-NO" dirty="0"/>
              <a:t>Felles språk | </a:t>
            </a:r>
            <a:r>
              <a:rPr lang="nb-NO" b="0" dirty="0"/>
              <a:t>Hva er det?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D61AC7-7B61-4E44-9B91-A3E37967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Side </a:t>
            </a:r>
            <a:fld id="{5751DFAA-887F-4071-8EAD-E8CA316FCF06}" type="slidenum"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82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C1C1C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ssholder for innhold 4">
            <a:extLst>
              <a:ext uri="{FF2B5EF4-FFF2-40B4-BE49-F238E27FC236}">
                <a16:creationId xmlns:a16="http://schemas.microsoft.com/office/drawing/2014/main" id="{F51B970C-22D0-446C-B8FA-957457E551BA}"/>
              </a:ext>
            </a:extLst>
          </p:cNvPr>
          <p:cNvSpPr txBox="1">
            <a:spLocks/>
          </p:cNvSpPr>
          <p:nvPr/>
        </p:nvSpPr>
        <p:spPr>
          <a:xfrm>
            <a:off x="722044" y="3551915"/>
            <a:ext cx="11578426" cy="777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536191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65184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394132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23099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52089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4993622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1547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09476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17410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31983" marR="0" lvl="1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Med </a:t>
            </a: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Felles språk 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menes en helsefaglig terminologi som skal brukes til strukturert dokumentasjon av informasjon knyttet til helsehjelp, samt relasjonene som binder den til andre kodeverk og registervariabler. </a:t>
            </a:r>
          </a:p>
          <a:p>
            <a:pPr marL="0" marR="0" lvl="0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 Light" panose="020F0302020204030204" pitchFamily="34" charset="0"/>
            </a:endParaRPr>
          </a:p>
          <a:p>
            <a:pPr marL="431983" marR="0" lvl="1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Informasjon som benyttes i pasientforløp skal kunne gjenbrukes etter å ha vært registrert én gang, og de forskjellige terminologier og kodeverk skal benyttes til </a:t>
            </a:r>
          </a:p>
          <a:p>
            <a:pPr marL="431983" marR="0" lvl="1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det formål de er tiltenkt.</a:t>
            </a:r>
          </a:p>
          <a:p>
            <a:pPr marL="0" marR="0" lvl="2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rgbClr val="0169E8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C3DA715-89B4-487E-85EF-5A3E695A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208" y="3551913"/>
            <a:ext cx="11392797" cy="78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498044B-1171-4657-9D86-1CF6C191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79" y="703095"/>
            <a:ext cx="21566696" cy="1673620"/>
          </a:xfrm>
        </p:spPr>
        <p:txBody>
          <a:bodyPr anchor="ctr">
            <a:normAutofit/>
          </a:bodyPr>
          <a:lstStyle/>
          <a:p>
            <a:r>
              <a:rPr lang="nb-NO" dirty="0"/>
              <a:t>Hva er terminologi?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BB0591-18F0-47BF-8612-AAC1F7FE54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71000" y="13069633"/>
            <a:ext cx="1436097" cy="3693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 Side </a:t>
            </a:r>
            <a:fld id="{5751DFAA-887F-4071-8EAD-E8CA316FCF06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6E07E8-866E-425F-9B26-001C5EB3C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0177" y="2786743"/>
            <a:ext cx="14395166" cy="53920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Ord, uttrykk – termer --  innen et fagfelt, emne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Et fagområde som tar for seg begreper, definisjoner (relasjoner) og termer.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Formål: å lette kommunikasjon innen et fagfelt ved at alle er enige om hva de snakker om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Gjenstander (fysiske eller abstrakte): </a:t>
            </a:r>
            <a:r>
              <a:rPr lang="nb-NO" sz="3200" i="1" dirty="0"/>
              <a:t>referenter </a:t>
            </a:r>
            <a:endParaRPr lang="nb-NO" sz="3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Terminologien er opptatt av systematisering og beskrivelsene av referentene.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For å beskrive referenter bruker man kjennetegn – </a:t>
            </a:r>
            <a:r>
              <a:rPr lang="nb-NO" sz="3200" dirty="0" err="1"/>
              <a:t>f.eks</a:t>
            </a:r>
            <a:r>
              <a:rPr lang="nb-NO" sz="3200" dirty="0"/>
              <a:t> hva referenten er laget av, består av, utseende, hva de brukes til etc.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Når referenter beskrives blir de til abstraksjoner som kan grupperes etter felles kjennetegn –&gt; begrep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dirty="0"/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34AE46B0-6AB5-44C0-9E56-F729BFB2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980" y="8950476"/>
            <a:ext cx="6204224" cy="3715658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6ADB5810-9D37-4365-A7DC-302E1CEDCD40}"/>
              </a:ext>
            </a:extLst>
          </p:cNvPr>
          <p:cNvSpPr txBox="1">
            <a:spLocks/>
          </p:cNvSpPr>
          <p:nvPr/>
        </p:nvSpPr>
        <p:spPr>
          <a:xfrm>
            <a:off x="1440177" y="8588828"/>
            <a:ext cx="14728373" cy="3696087"/>
          </a:xfrm>
          <a:prstGeom prst="rect">
            <a:avLst/>
          </a:prstGeom>
          <a:solidFill>
            <a:srgbClr val="C8E1FF"/>
          </a:solidFill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br>
              <a:rPr lang="nb-NO" sz="3200" i="1" u="sng" dirty="0">
                <a:solidFill>
                  <a:schemeClr val="tx1"/>
                </a:solidFill>
                <a:latin typeface="Arial Nova" panose="020B0604020202020204" pitchFamily="34" charset="0"/>
              </a:rPr>
            </a:br>
            <a:r>
              <a:rPr lang="nb-NO" sz="3200" dirty="0">
                <a:solidFill>
                  <a:schemeClr val="tx1"/>
                </a:solidFill>
                <a:latin typeface="Arial Nova" panose="020B0604020202020204" pitchFamily="34" charset="0"/>
              </a:rPr>
              <a:t>Begrep</a:t>
            </a:r>
            <a:r>
              <a:rPr lang="nb-NO" sz="3200" i="1" dirty="0">
                <a:solidFill>
                  <a:schemeClr val="tx1"/>
                </a:solidFill>
                <a:latin typeface="Arial Nova" panose="020B0604020202020204" pitchFamily="34" charset="0"/>
              </a:rPr>
              <a:t> </a:t>
            </a:r>
            <a:r>
              <a:rPr lang="nb-NO" sz="3200" dirty="0">
                <a:solidFill>
                  <a:schemeClr val="tx1"/>
                </a:solidFill>
                <a:latin typeface="Arial Nova" panose="020B0604020202020204" pitchFamily="34" charset="0"/>
              </a:rPr>
              <a:t>– abstrakt, forestilling, idé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dirty="0">
              <a:solidFill>
                <a:schemeClr val="tx1"/>
              </a:solidFill>
              <a:latin typeface="Arial Nov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>
                <a:solidFill>
                  <a:schemeClr val="tx1"/>
                </a:solidFill>
                <a:latin typeface="Arial Nova" panose="020B0604020202020204" pitchFamily="34" charset="0"/>
              </a:rPr>
              <a:t>Relasjoner mellom begrepene – hierarkisk struktur – overordnede/underordnede begreper og gruppering etter kjennetegn –&gt; </a:t>
            </a:r>
            <a:r>
              <a:rPr lang="nb-NO" sz="3200" i="1" dirty="0">
                <a:solidFill>
                  <a:schemeClr val="tx1"/>
                </a:solidFill>
                <a:latin typeface="Arial Nova" panose="020B0604020202020204" pitchFamily="34" charset="0"/>
              </a:rPr>
              <a:t>begrepssystemer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b="1" i="1" u="sng" dirty="0">
              <a:solidFill>
                <a:schemeClr val="tx1"/>
              </a:solidFill>
              <a:latin typeface="Arial Nov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>
                <a:solidFill>
                  <a:schemeClr val="tx1"/>
                </a:solidFill>
                <a:latin typeface="Arial Nova" panose="020B0604020202020204" pitchFamily="34" charset="0"/>
              </a:rPr>
              <a:t>Term/beskrivelse – ord eller frase, merkelapper på begrepene. Det som gjør oss i stand til å bruke begrepene i kommunikasjon.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4876116-9FC0-4B2D-9451-624151A52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9606" y="1602192"/>
            <a:ext cx="7187424" cy="539205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18835E2-D102-449F-9A33-84CFA7A95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2804" y="1890165"/>
            <a:ext cx="1797309" cy="130449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91C429F5-5F74-44B0-BCF0-8B01FD528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9352" y="4296460"/>
            <a:ext cx="2302884" cy="18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1F4B8-05A0-4DDB-9245-7D4D6764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SNOMED CT?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558D6D-4B38-47E2-BB1D-E57ABFC2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026" y="2802775"/>
            <a:ext cx="11132821" cy="405522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000" dirty="0"/>
              <a:t>Snomed CT er den mest omfattende kliniske terminologien på det internasjonale markedet i dag. Består av ca 350.000 begreper. </a:t>
            </a:r>
            <a:br>
              <a:rPr lang="nb-NO" sz="3000" dirty="0"/>
            </a:br>
            <a:endParaRPr lang="nb-NO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3000" dirty="0"/>
              <a:t>Primært utviklet for å dokumentere detaljert, strukturert pasientrelatert data i elektroniske pasientjournaler og helseregistre</a:t>
            </a:r>
            <a:br>
              <a:rPr lang="nb-NO" sz="3000" dirty="0"/>
            </a:br>
            <a:endParaRPr lang="nb-NO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3000" dirty="0"/>
              <a:t>Legger til rette for gjenbruk og analyse av klinisk informasjon</a:t>
            </a:r>
            <a:br>
              <a:rPr lang="nb-NO" sz="3000" dirty="0"/>
            </a:br>
            <a:endParaRPr lang="nb-NO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3000" dirty="0"/>
              <a:t>Gjør det mulig å utveksle klinisk informasjon på en strukturert og entydig måte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48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D12916B-92A9-4743-AF1D-034FB32348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Side </a:t>
            </a:r>
            <a:fld id="{5751DFAA-887F-4071-8EAD-E8CA316FCF0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C1C1C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489607C-C1AD-4509-B1B4-22AE0F4B16B5}"/>
              </a:ext>
            </a:extLst>
          </p:cNvPr>
          <p:cNvSpPr txBox="1">
            <a:spLocks/>
          </p:cNvSpPr>
          <p:nvPr/>
        </p:nvSpPr>
        <p:spPr>
          <a:xfrm>
            <a:off x="13154738" y="5558589"/>
            <a:ext cx="10252359" cy="6471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nb-NO" sz="4800" dirty="0"/>
            </a:br>
            <a:br>
              <a:rPr lang="nb-NO" sz="4800" dirty="0"/>
            </a:br>
            <a:endParaRPr lang="nb-NO" sz="4800" dirty="0"/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161A12-F027-491A-B378-FB50B275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0917" y="277035"/>
            <a:ext cx="5064030" cy="232847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6B479AD-B9A3-40E8-8B32-0A99BE5C2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0"/>
          <a:stretch/>
        </p:blipFill>
        <p:spPr>
          <a:xfrm>
            <a:off x="13899785" y="277035"/>
            <a:ext cx="9981981" cy="11710058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75A3A59E-CCCA-433E-AAC9-04CF2BF9B776}"/>
              </a:ext>
            </a:extLst>
          </p:cNvPr>
          <p:cNvSpPr txBox="1">
            <a:spLocks/>
          </p:cNvSpPr>
          <p:nvPr/>
        </p:nvSpPr>
        <p:spPr>
          <a:xfrm>
            <a:off x="1282441" y="7284060"/>
            <a:ext cx="10252359" cy="4745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nb-NO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SNOMED International er en not-for-</a:t>
            </a:r>
            <a:r>
              <a:rPr lang="nb-NO" sz="2800" dirty="0" err="1"/>
              <a:t>profit</a:t>
            </a:r>
            <a:r>
              <a:rPr lang="nb-NO" sz="2800" dirty="0"/>
              <a:t> organisasjon eid av medlemslandene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Brukt i mer enn 50 land</a:t>
            </a:r>
            <a:br>
              <a:rPr lang="nb-NO" sz="2800" dirty="0"/>
            </a:br>
            <a:endParaRPr lang="nb-NO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I Norge er det Norsk senter for helsefaglig terminologi som forvalter SNOMED CT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0" indent="0">
              <a:buFont typeface="Wingdings 2" panose="05020102010507070707" pitchFamily="18" charset="2"/>
              <a:buNone/>
            </a:pPr>
            <a:endParaRPr lang="nb-NO" sz="2800" dirty="0"/>
          </a:p>
          <a:p>
            <a:pPr marL="0" indent="0">
              <a:buFont typeface="Wingdings 2" panose="05020102010507070707" pitchFamily="18" charset="2"/>
              <a:buNone/>
            </a:pPr>
            <a:endParaRPr lang="nb-NO" sz="2800" dirty="0"/>
          </a:p>
          <a:p>
            <a:pPr marL="0" indent="0">
              <a:buFont typeface="Wingdings 2" panose="05020102010507070707" pitchFamily="18" charset="2"/>
              <a:buNone/>
            </a:pP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419829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FB02DB-6364-4C07-980D-CE414FE2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SNOMED CTs funksjon i Felles språk…</a:t>
            </a:r>
          </a:p>
        </p:txBody>
      </p:sp>
      <p:pic>
        <p:nvPicPr>
          <p:cNvPr id="6" name="Plassholder for innhold 5" descr="Et bilde som inneholder tegning&#10;&#10;Automatisk generert beskrivelse">
            <a:extLst>
              <a:ext uri="{FF2B5EF4-FFF2-40B4-BE49-F238E27FC236}">
                <a16:creationId xmlns:a16="http://schemas.microsoft.com/office/drawing/2014/main" id="{42201ACC-39DD-4D1A-8FB6-829FC336F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76" y="4239827"/>
            <a:ext cx="10781698" cy="6821461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08A2E7-E20C-486F-B62A-4CC79FAE86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7" name="Plassholder for innhold 4">
            <a:extLst>
              <a:ext uri="{FF2B5EF4-FFF2-40B4-BE49-F238E27FC236}">
                <a16:creationId xmlns:a16="http://schemas.microsoft.com/office/drawing/2014/main" id="{5156C604-42B8-4D35-A4B7-BBE13DBA553E}"/>
              </a:ext>
            </a:extLst>
          </p:cNvPr>
          <p:cNvSpPr txBox="1">
            <a:spLocks/>
          </p:cNvSpPr>
          <p:nvPr/>
        </p:nvSpPr>
        <p:spPr>
          <a:xfrm>
            <a:off x="1341476" y="4239827"/>
            <a:ext cx="10781699" cy="68214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536191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65184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394132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23099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52089" indent="-536191" algn="l" defTabSz="18158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4993622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1547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09476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17410" indent="-454003" algn="l" defTabSz="181586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 Light" panose="020F0302020204030204" pitchFamily="34" charset="0"/>
            </a:endParaRPr>
          </a:p>
          <a:p>
            <a:pPr marL="431983" marR="0" lvl="1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… som babelfisken i Hitchhiker’s Guide to the Galaxy</a:t>
            </a:r>
          </a:p>
          <a:p>
            <a:pPr marL="0" marR="0" lvl="0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lang="nb-NO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2" indent="0" algn="l" defTabSz="181579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rgbClr val="0169E8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1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1FA81C8-AA60-4264-B211-414F4261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886" y="2743199"/>
            <a:ext cx="8985885" cy="9775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nb-NO" dirty="0"/>
              <a:t>Snomed CT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83AC03-F111-4825-8E13-4824657FE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801601" y="2764092"/>
            <a:ext cx="4615496" cy="956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nb-NO" dirty="0"/>
              <a:t>ICD-10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BB0591-18F0-47BF-8612-AAC1F7FE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498044B-1171-4657-9D86-1CF6C191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79" y="355768"/>
            <a:ext cx="21566696" cy="1673620"/>
          </a:xfrm>
        </p:spPr>
        <p:txBody>
          <a:bodyPr/>
          <a:lstStyle/>
          <a:p>
            <a:r>
              <a:rPr lang="nb-NO" dirty="0"/>
              <a:t>Terminologi vs klassifikasjon| </a:t>
            </a:r>
            <a:r>
              <a:rPr lang="nb-NO" b="0" dirty="0"/>
              <a:t>Utviklet for ulike formål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6E07E8-866E-425F-9B26-001C5EB3C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266" y="4358601"/>
            <a:ext cx="10229334" cy="935739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4000" dirty="0"/>
              <a:t>Utviklet for å dokumentere et bredt spekter av detaljert, klinisk informasjon i en EPJ  </a:t>
            </a:r>
          </a:p>
          <a:p>
            <a:pPr marL="864000" lvl="2" indent="0">
              <a:buNone/>
            </a:pPr>
            <a:r>
              <a:rPr lang="nb-NO" sz="3200" dirty="0"/>
              <a:t>diagnoser, prosedyrer, testresultater fra laboratorier, pleieplaner, </a:t>
            </a:r>
            <a:r>
              <a:rPr lang="nb-NO" sz="3200" dirty="0" err="1"/>
              <a:t>etc</a:t>
            </a:r>
            <a:br>
              <a:rPr lang="nb-NO" sz="3200" dirty="0"/>
            </a:br>
            <a:endParaRPr lang="nb-NO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Begrepene defineres i henhold til sitt meningsinnhold</a:t>
            </a:r>
          </a:p>
          <a:p>
            <a:pPr marL="864000" lvl="2" indent="0">
              <a:buNone/>
            </a:pPr>
            <a:r>
              <a:rPr lang="en-US" sz="3200" dirty="0"/>
              <a:t>hierarki og karakteristikker (attributer)</a:t>
            </a:r>
            <a:br>
              <a:rPr lang="en-US" sz="4000" dirty="0"/>
            </a:b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Polyhierarkisk struktur</a:t>
            </a:r>
          </a:p>
          <a:p>
            <a:pPr marL="864000" lvl="2" indent="0">
              <a:buNone/>
            </a:pPr>
            <a:r>
              <a:rPr lang="en-US" sz="3200" dirty="0"/>
              <a:t>Hvert begrep kan ha flere foreldre</a:t>
            </a:r>
            <a:br>
              <a:rPr lang="en-US" sz="4000" dirty="0"/>
            </a:b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Ikke uttømmende </a:t>
            </a:r>
          </a:p>
          <a:p>
            <a:pPr marL="864000" lvl="2" indent="0">
              <a:buNone/>
            </a:pPr>
            <a:r>
              <a:rPr lang="en-US" sz="3200" dirty="0"/>
              <a:t>Ingen residualkategorier</a:t>
            </a:r>
            <a:endParaRPr lang="nb-NO" sz="32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539885F-1DE3-4EF4-A657-A5B5A49B84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93708" y="4465675"/>
            <a:ext cx="9448284" cy="8603957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Laget for statistikk</a:t>
            </a:r>
          </a:p>
          <a:p>
            <a:pPr marL="864000" lvl="2" indent="0">
              <a:buNone/>
            </a:pPr>
            <a:r>
              <a:rPr lang="nb-NO" dirty="0"/>
              <a:t>Overvåke sykdom og dødsårsaker i samfunnet – på et overordnet nivå </a:t>
            </a:r>
            <a:br>
              <a:rPr lang="nb-NO" dirty="0"/>
            </a:b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Kodene er gjensidig ekskluderende  </a:t>
            </a:r>
          </a:p>
          <a:p>
            <a:pPr marL="864000" lvl="2" indent="0">
              <a:buNone/>
            </a:pPr>
            <a:r>
              <a:rPr lang="nb-NO" dirty="0"/>
              <a:t>Organisert i kategorier som ikke overlapper </a:t>
            </a:r>
            <a:br>
              <a:rPr lang="nb-NO" dirty="0"/>
            </a:b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Monohierarkisk struktur  </a:t>
            </a:r>
          </a:p>
          <a:p>
            <a:pPr marL="864000" lvl="2" indent="0">
              <a:buNone/>
            </a:pPr>
            <a:r>
              <a:rPr lang="nb-NO" dirty="0"/>
              <a:t>Hver kode har kun én forelder</a:t>
            </a:r>
            <a:br>
              <a:rPr lang="nb-NO" dirty="0"/>
            </a:b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Klassifikasjonen er uttømmende</a:t>
            </a:r>
          </a:p>
          <a:p>
            <a:pPr marL="864000" lvl="2" indent="0">
              <a:buNone/>
            </a:pPr>
            <a:r>
              <a:rPr lang="nb-NO" dirty="0"/>
              <a:t>Inneholder alt (residualkategorier – ikke klassifisert annet sted)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B8D13D2-A275-4C22-B410-67F4810D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53" y="1822072"/>
            <a:ext cx="2738554" cy="253652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F971C63-B735-4640-B9D3-252B13BE8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2212" y="2020187"/>
            <a:ext cx="4148626" cy="2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C4EA5CDB-5970-4D4C-90A8-5150D3F02AB0}"/>
              </a:ext>
            </a:extLst>
          </p:cNvPr>
          <p:cNvSpPr/>
          <p:nvPr/>
        </p:nvSpPr>
        <p:spPr>
          <a:xfrm>
            <a:off x="16933032" y="3033486"/>
            <a:ext cx="5970508" cy="6328228"/>
          </a:xfrm>
          <a:prstGeom prst="rect">
            <a:avLst/>
          </a:prstGeom>
          <a:solidFill>
            <a:schemeClr val="accent1">
              <a:lumMod val="40000"/>
              <a:lumOff val="60000"/>
              <a:alpha val="4117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59A0A-5F89-43B1-81B3-AD3BE6D89D8F}"/>
              </a:ext>
            </a:extLst>
          </p:cNvPr>
          <p:cNvSpPr/>
          <p:nvPr/>
        </p:nvSpPr>
        <p:spPr>
          <a:xfrm>
            <a:off x="8861478" y="3033486"/>
            <a:ext cx="6321790" cy="6328228"/>
          </a:xfrm>
          <a:prstGeom prst="rect">
            <a:avLst/>
          </a:prstGeom>
          <a:solidFill>
            <a:schemeClr val="accent1">
              <a:lumMod val="40000"/>
              <a:lumOff val="60000"/>
              <a:alpha val="4117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C5794C2-6888-4C8C-A82D-370E6F20B22A}"/>
              </a:ext>
            </a:extLst>
          </p:cNvPr>
          <p:cNvSpPr/>
          <p:nvPr/>
        </p:nvSpPr>
        <p:spPr>
          <a:xfrm>
            <a:off x="1306286" y="3033486"/>
            <a:ext cx="5965082" cy="6328228"/>
          </a:xfrm>
          <a:prstGeom prst="rect">
            <a:avLst/>
          </a:prstGeom>
          <a:solidFill>
            <a:schemeClr val="accent1">
              <a:lumMod val="40000"/>
              <a:lumOff val="60000"/>
              <a:alpha val="4117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358F3B-BAED-4694-AA72-1C451952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SNOMED CT-teori | </a:t>
            </a:r>
            <a:r>
              <a:rPr lang="nb-NO" b="0" dirty="0">
                <a:solidFill>
                  <a:schemeClr val="tx1"/>
                </a:solidFill>
              </a:rPr>
              <a:t>Innholdskomponenter 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2A00BE7A-6040-4F72-B65C-BB2FB68EABED}"/>
              </a:ext>
            </a:extLst>
          </p:cNvPr>
          <p:cNvGrpSpPr>
            <a:grpSpLocks noChangeAspect="1"/>
          </p:cNvGrpSpPr>
          <p:nvPr/>
        </p:nvGrpSpPr>
        <p:grpSpPr>
          <a:xfrm>
            <a:off x="1952452" y="3230398"/>
            <a:ext cx="20139840" cy="4150440"/>
            <a:chOff x="6863206" y="4889087"/>
            <a:chExt cx="10656000" cy="21960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99F2C3EF-F08A-4F1D-A841-60F66EE397AE}"/>
                </a:ext>
              </a:extLst>
            </p:cNvPr>
            <p:cNvSpPr/>
            <p:nvPr/>
          </p:nvSpPr>
          <p:spPr>
            <a:xfrm>
              <a:off x="6863206" y="4889087"/>
              <a:ext cx="2196000" cy="2196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ktangel 5" descr="Lightbulb">
              <a:extLst>
                <a:ext uri="{FF2B5EF4-FFF2-40B4-BE49-F238E27FC236}">
                  <a16:creationId xmlns:a16="http://schemas.microsoft.com/office/drawing/2014/main" id="{06E3D94C-6A10-4543-8EA3-1BA9F3905FD4}"/>
                </a:ext>
              </a:extLst>
            </p:cNvPr>
            <p:cNvSpPr/>
            <p:nvPr/>
          </p:nvSpPr>
          <p:spPr>
            <a:xfrm>
              <a:off x="7331206" y="5357087"/>
              <a:ext cx="1260000" cy="12600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FC79F93-95AA-4984-887F-E36F99A1D3E7}"/>
                </a:ext>
              </a:extLst>
            </p:cNvPr>
            <p:cNvSpPr/>
            <p:nvPr/>
          </p:nvSpPr>
          <p:spPr>
            <a:xfrm>
              <a:off x="11093206" y="4889087"/>
              <a:ext cx="2196000" cy="2196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ktangel 8" descr="Skeleton">
              <a:extLst>
                <a:ext uri="{FF2B5EF4-FFF2-40B4-BE49-F238E27FC236}">
                  <a16:creationId xmlns:a16="http://schemas.microsoft.com/office/drawing/2014/main" id="{A2E85619-76E2-4584-8521-7A551186AF8F}"/>
                </a:ext>
              </a:extLst>
            </p:cNvPr>
            <p:cNvSpPr/>
            <p:nvPr/>
          </p:nvSpPr>
          <p:spPr>
            <a:xfrm>
              <a:off x="11561206" y="5357087"/>
              <a:ext cx="1260000" cy="12600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69EF532-5A00-424A-8264-982E4F74E55D}"/>
                </a:ext>
              </a:extLst>
            </p:cNvPr>
            <p:cNvSpPr/>
            <p:nvPr/>
          </p:nvSpPr>
          <p:spPr>
            <a:xfrm>
              <a:off x="15323206" y="4889087"/>
              <a:ext cx="2196000" cy="2196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ktangel 11" descr="Disconnected">
              <a:extLst>
                <a:ext uri="{FF2B5EF4-FFF2-40B4-BE49-F238E27FC236}">
                  <a16:creationId xmlns:a16="http://schemas.microsoft.com/office/drawing/2014/main" id="{0D82DB12-1014-433C-8684-0759B56BD386}"/>
                </a:ext>
              </a:extLst>
            </p:cNvPr>
            <p:cNvSpPr/>
            <p:nvPr/>
          </p:nvSpPr>
          <p:spPr>
            <a:xfrm>
              <a:off x="15791206" y="5357087"/>
              <a:ext cx="1260000" cy="1260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83623AE1-3D4D-41BD-81EC-DFD124B5F8AC}"/>
              </a:ext>
            </a:extLst>
          </p:cNvPr>
          <p:cNvSpPr/>
          <p:nvPr/>
        </p:nvSpPr>
        <p:spPr>
          <a:xfrm>
            <a:off x="625672" y="7685639"/>
            <a:ext cx="6804000" cy="4665692"/>
          </a:xfrm>
          <a:custGeom>
            <a:avLst/>
            <a:gdLst>
              <a:gd name="connsiteX0" fmla="*/ 0 w 3600000"/>
              <a:gd name="connsiteY0" fmla="*/ 0 h 2468620"/>
              <a:gd name="connsiteX1" fmla="*/ 3600000 w 3600000"/>
              <a:gd name="connsiteY1" fmla="*/ 0 h 2468620"/>
              <a:gd name="connsiteX2" fmla="*/ 3600000 w 3600000"/>
              <a:gd name="connsiteY2" fmla="*/ 2468620 h 2468620"/>
              <a:gd name="connsiteX3" fmla="*/ 0 w 3600000"/>
              <a:gd name="connsiteY3" fmla="*/ 2468620 h 2468620"/>
              <a:gd name="connsiteX4" fmla="*/ 0 w 3600000"/>
              <a:gd name="connsiteY4" fmla="*/ 0 h 24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2468620">
                <a:moveTo>
                  <a:pt x="0" y="0"/>
                </a:moveTo>
                <a:lnTo>
                  <a:pt x="3600000" y="0"/>
                </a:lnTo>
                <a:lnTo>
                  <a:pt x="3600000" y="2468620"/>
                </a:lnTo>
                <a:lnTo>
                  <a:pt x="0" y="24686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14400">
              <a:defRPr/>
            </a:pPr>
            <a:r>
              <a:rPr lang="nb-NO" b="1" dirty="0"/>
              <a:t>BEGREPER </a:t>
            </a:r>
          </a:p>
          <a:p>
            <a:pPr lvl="0" algn="ctr" defTabSz="914400">
              <a:defRPr/>
            </a:pPr>
            <a:r>
              <a:rPr lang="nb-NO" sz="2400" kern="1200" dirty="0"/>
              <a:t> </a:t>
            </a:r>
            <a:endParaRPr lang="en-US" sz="2400" kern="1200" dirty="0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8499B7D3-3D31-4ED0-B87B-04516ABDB72E}"/>
              </a:ext>
            </a:extLst>
          </p:cNvPr>
          <p:cNvSpPr/>
          <p:nvPr/>
        </p:nvSpPr>
        <p:spPr>
          <a:xfrm>
            <a:off x="8624915" y="7685639"/>
            <a:ext cx="6804000" cy="4665692"/>
          </a:xfrm>
          <a:custGeom>
            <a:avLst/>
            <a:gdLst>
              <a:gd name="connsiteX0" fmla="*/ 0 w 3600000"/>
              <a:gd name="connsiteY0" fmla="*/ 0 h 2468620"/>
              <a:gd name="connsiteX1" fmla="*/ 3600000 w 3600000"/>
              <a:gd name="connsiteY1" fmla="*/ 0 h 2468620"/>
              <a:gd name="connsiteX2" fmla="*/ 3600000 w 3600000"/>
              <a:gd name="connsiteY2" fmla="*/ 2468620 h 2468620"/>
              <a:gd name="connsiteX3" fmla="*/ 0 w 3600000"/>
              <a:gd name="connsiteY3" fmla="*/ 2468620 h 2468620"/>
              <a:gd name="connsiteX4" fmla="*/ 0 w 3600000"/>
              <a:gd name="connsiteY4" fmla="*/ 0 h 24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2468620">
                <a:moveTo>
                  <a:pt x="0" y="0"/>
                </a:moveTo>
                <a:lnTo>
                  <a:pt x="3600000" y="0"/>
                </a:lnTo>
                <a:lnTo>
                  <a:pt x="3600000" y="2468620"/>
                </a:lnTo>
                <a:lnTo>
                  <a:pt x="0" y="24686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14400">
              <a:defRPr/>
            </a:pPr>
            <a:r>
              <a:rPr lang="nb-NO" b="1" dirty="0"/>
              <a:t>BESKRIVELSER</a:t>
            </a:r>
            <a:br>
              <a:rPr lang="nb-NO" b="1" dirty="0"/>
            </a:br>
            <a:endParaRPr lang="en-US" sz="2400" kern="1200" dirty="0"/>
          </a:p>
        </p:txBody>
      </p:sp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64253241-2D5C-4E53-A9E1-E625E6098196}"/>
              </a:ext>
            </a:extLst>
          </p:cNvPr>
          <p:cNvSpPr/>
          <p:nvPr/>
        </p:nvSpPr>
        <p:spPr>
          <a:xfrm>
            <a:off x="16686553" y="7685639"/>
            <a:ext cx="6804000" cy="4665692"/>
          </a:xfrm>
          <a:custGeom>
            <a:avLst/>
            <a:gdLst>
              <a:gd name="connsiteX0" fmla="*/ 0 w 3600000"/>
              <a:gd name="connsiteY0" fmla="*/ 0 h 2468620"/>
              <a:gd name="connsiteX1" fmla="*/ 3600000 w 3600000"/>
              <a:gd name="connsiteY1" fmla="*/ 0 h 2468620"/>
              <a:gd name="connsiteX2" fmla="*/ 3600000 w 3600000"/>
              <a:gd name="connsiteY2" fmla="*/ 2468620 h 2468620"/>
              <a:gd name="connsiteX3" fmla="*/ 0 w 3600000"/>
              <a:gd name="connsiteY3" fmla="*/ 2468620 h 2468620"/>
              <a:gd name="connsiteX4" fmla="*/ 0 w 3600000"/>
              <a:gd name="connsiteY4" fmla="*/ 0 h 24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2468620">
                <a:moveTo>
                  <a:pt x="0" y="0"/>
                </a:moveTo>
                <a:lnTo>
                  <a:pt x="3600000" y="0"/>
                </a:lnTo>
                <a:lnTo>
                  <a:pt x="3600000" y="2468620"/>
                </a:lnTo>
                <a:lnTo>
                  <a:pt x="0" y="24686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14400">
              <a:defRPr/>
            </a:pPr>
            <a:r>
              <a:rPr lang="nb-NO" b="1" dirty="0"/>
              <a:t>RELASJONER</a:t>
            </a:r>
            <a:br>
              <a:rPr lang="nb-NO" b="1" dirty="0"/>
            </a:b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339989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01D889123C9545AB9A7E26A9A838C8" ma:contentTypeVersion="0" ma:contentTypeDescription="Opprett et nytt dokument." ma:contentTypeScope="" ma:versionID="2d38aa597c35650bc7425a0ed67fb1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fa73e422a6c1a5a8638fcf11dbedf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9A57C8-DE23-4D24-B336-779976C20C98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EA6CCF-26E4-4C36-AA0F-B67CFE6F5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EF2A3C-81E2-45CB-818C-BE0C16EC5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34727</TotalTime>
  <Words>2163</Words>
  <Application>Microsoft Office PowerPoint</Application>
  <PresentationFormat>Egendefinert</PresentationFormat>
  <Paragraphs>432</Paragraphs>
  <Slides>31</Slides>
  <Notes>29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8" baseType="lpstr">
      <vt:lpstr>Arial</vt:lpstr>
      <vt:lpstr>Arial Nova</vt:lpstr>
      <vt:lpstr>Calibri</vt:lpstr>
      <vt:lpstr>Calibri Light</vt:lpstr>
      <vt:lpstr>Open Sans</vt:lpstr>
      <vt:lpstr>Wingdings 2</vt:lpstr>
      <vt:lpstr>Office-tema</vt:lpstr>
      <vt:lpstr>Begrepsbasert oversettelse av SNOMED CT</vt:lpstr>
      <vt:lpstr>Oversikt</vt:lpstr>
      <vt:lpstr>Felles språk i helse- og omsorgssektoren</vt:lpstr>
      <vt:lpstr>Felles språk | Hva er det?</vt:lpstr>
      <vt:lpstr>Hva er terminologi?</vt:lpstr>
      <vt:lpstr>Hva er SNOMED CT?</vt:lpstr>
      <vt:lpstr>SNOMED CTs funksjon i Felles språk…</vt:lpstr>
      <vt:lpstr>Terminologi vs klassifikasjon| Utviklet for ulike formål</vt:lpstr>
      <vt:lpstr>SNOMED CT-teori | Innholdskomponenter </vt:lpstr>
      <vt:lpstr>PowerPoint-presentasjon</vt:lpstr>
      <vt:lpstr>PowerPoint-presentasjon</vt:lpstr>
      <vt:lpstr>Snomed CT-beskrivelser</vt:lpstr>
      <vt:lpstr>PowerPoint-presentasjon</vt:lpstr>
      <vt:lpstr>PowerPoint-presentasjon</vt:lpstr>
      <vt:lpstr>PowerPoint-presentasjon</vt:lpstr>
      <vt:lpstr>SNOMED CT – et begrep med relasjoner</vt:lpstr>
      <vt:lpstr>PowerPoint-presentasjon</vt:lpstr>
      <vt:lpstr>Snomed-hierarkiet</vt:lpstr>
      <vt:lpstr>De 19 topphierarkiene i Snomed CT (1/2)</vt:lpstr>
      <vt:lpstr>De 19 topphierarkiene i Snomed CT (2/2)</vt:lpstr>
      <vt:lpstr>Kroppsstuktur-hierarkiet i begrepsmodellen </vt:lpstr>
      <vt:lpstr>Kliniske funn har et stort hierarki under seg – Sykdommer</vt:lpstr>
      <vt:lpstr>Begrepsmodellen for attributt-relasjoner</vt:lpstr>
      <vt:lpstr>Definerte og primitive begreper </vt:lpstr>
      <vt:lpstr>Begreper kan høres like ut</vt:lpstr>
      <vt:lpstr> SNOMED CT-browsern</vt:lpstr>
      <vt:lpstr>Gratis undervisningsmateriell fra Snomed International</vt:lpstr>
      <vt:lpstr>Oppgave</vt:lpstr>
      <vt:lpstr>Oppgave</vt:lpstr>
      <vt:lpstr>Oppgave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Krasjkurs SNOMED CT</dc:title>
  <dc:creator>Lena Englund</dc:creator>
  <cp:lastModifiedBy>Trine Angelskår</cp:lastModifiedBy>
  <cp:revision>304</cp:revision>
  <cp:lastPrinted>2020-08-31T08:42:47Z</cp:lastPrinted>
  <dcterms:created xsi:type="dcterms:W3CDTF">2020-06-01T13:50:29Z</dcterms:created>
  <dcterms:modified xsi:type="dcterms:W3CDTF">2021-11-18T11:00:15Z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0x010100F401D889123C9545AB9A7E26A9A838C8</vt:lpwstr>
  </property>
</Properties>
</file>